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320" r:id="rId2"/>
    <p:sldId id="372" r:id="rId3"/>
    <p:sldId id="367" r:id="rId4"/>
    <p:sldId id="376" r:id="rId5"/>
    <p:sldId id="375" r:id="rId6"/>
    <p:sldId id="379" r:id="rId7"/>
    <p:sldId id="378" r:id="rId8"/>
    <p:sldId id="399" r:id="rId9"/>
    <p:sldId id="381" r:id="rId10"/>
    <p:sldId id="380" r:id="rId11"/>
    <p:sldId id="383" r:id="rId12"/>
    <p:sldId id="382" r:id="rId13"/>
    <p:sldId id="384" r:id="rId14"/>
    <p:sldId id="385" r:id="rId15"/>
    <p:sldId id="400" r:id="rId16"/>
    <p:sldId id="389" r:id="rId17"/>
    <p:sldId id="401" r:id="rId18"/>
    <p:sldId id="345" r:id="rId19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56" userDrawn="1">
          <p15:clr>
            <a:srgbClr val="A4A3A4"/>
          </p15:clr>
        </p15:guide>
        <p15:guide id="2" pos="227" userDrawn="1">
          <p15:clr>
            <a:srgbClr val="A4A3A4"/>
          </p15:clr>
        </p15:guide>
        <p15:guide id="3" pos="5527" userDrawn="1">
          <p15:clr>
            <a:srgbClr val="A4A3A4"/>
          </p15:clr>
        </p15:guide>
        <p15:guide id="4" orient="horz" pos="974" userDrawn="1">
          <p15:clr>
            <a:srgbClr val="A4A3A4"/>
          </p15:clr>
        </p15:guide>
        <p15:guide id="5" orient="horz" pos="709" userDrawn="1">
          <p15:clr>
            <a:srgbClr val="A4A3A4"/>
          </p15:clr>
        </p15:guide>
        <p15:guide id="6" orient="horz" pos="663">
          <p15:clr>
            <a:srgbClr val="A4A3A4"/>
          </p15:clr>
        </p15:guide>
        <p15:guide id="7" pos="249">
          <p15:clr>
            <a:srgbClr val="A4A3A4"/>
          </p15:clr>
        </p15:guide>
        <p15:guide id="8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3D82B1"/>
    <a:srgbClr val="3EB09A"/>
    <a:srgbClr val="E46C0A"/>
    <a:srgbClr val="D2D2D2"/>
    <a:srgbClr val="984807"/>
    <a:srgbClr val="B27645"/>
    <a:srgbClr val="EAEAEA"/>
    <a:srgbClr val="619A3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71" autoAdjust="0"/>
    <p:restoredTop sz="99630" autoAdjust="0"/>
  </p:normalViewPr>
  <p:slideViewPr>
    <p:cSldViewPr>
      <p:cViewPr varScale="1">
        <p:scale>
          <a:sx n="88" d="100"/>
          <a:sy n="88" d="100"/>
        </p:scale>
        <p:origin x="1723" y="62"/>
      </p:cViewPr>
      <p:guideLst>
        <p:guide orient="horz" pos="4156"/>
        <p:guide pos="227"/>
        <p:guide pos="5527"/>
        <p:guide orient="horz" pos="974"/>
        <p:guide orient="horz" pos="709"/>
        <p:guide orient="horz" pos="663"/>
        <p:guide pos="24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626" y="0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/>
            </a:lvl1pPr>
          </a:lstStyle>
          <a:p>
            <a:fld id="{5C97FE0C-CA4B-40EC-9913-43C4730472D4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0947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626" y="9370947"/>
            <a:ext cx="2919565" cy="495367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/>
            </a:lvl1pPr>
          </a:lstStyle>
          <a:p>
            <a:fld id="{93982605-2401-4CA3-9A77-6FA0BD3721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68090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0" cy="493315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0" cy="493315"/>
          </a:xfrm>
          <a:prstGeom prst="rect">
            <a:avLst/>
          </a:prstGeom>
        </p:spPr>
        <p:txBody>
          <a:bodyPr vert="horz" lIns="90754" tIns="45377" rIns="90754" bIns="45377" rtlCol="0"/>
          <a:lstStyle>
            <a:lvl1pPr algn="r">
              <a:defRPr sz="1200"/>
            </a:lvl1pPr>
          </a:lstStyle>
          <a:p>
            <a:fld id="{A0C88C2B-F878-4449-B44D-288CDE5DE340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4" tIns="45377" rIns="90754" bIns="4537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0754" tIns="45377" rIns="90754" bIns="45377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0" cy="493315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0" cy="493315"/>
          </a:xfrm>
          <a:prstGeom prst="rect">
            <a:avLst/>
          </a:prstGeom>
        </p:spPr>
        <p:txBody>
          <a:bodyPr vert="horz" lIns="90754" tIns="45377" rIns="90754" bIns="45377" rtlCol="0" anchor="b"/>
          <a:lstStyle>
            <a:lvl1pPr algn="r">
              <a:defRPr sz="1200"/>
            </a:lvl1pPr>
          </a:lstStyle>
          <a:p>
            <a:fld id="{80D9DAC8-1841-45AD-BEB3-BEADDAC79D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859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3043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8135228" y="260648"/>
            <a:ext cx="901268" cy="3600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 descr="log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855905" y="260649"/>
            <a:ext cx="1247258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9081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6465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 userDrawn="1"/>
        </p:nvSpPr>
        <p:spPr>
          <a:xfrm>
            <a:off x="0" y="5157192"/>
            <a:ext cx="9144000" cy="1700808"/>
          </a:xfrm>
          <a:prstGeom prst="rect">
            <a:avLst/>
          </a:prstGeom>
          <a:gradFill>
            <a:gsLst>
              <a:gs pos="100000">
                <a:schemeClr val="bg1">
                  <a:lumMod val="90000"/>
                </a:schemeClr>
              </a:gs>
              <a:gs pos="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" name="그룹 10"/>
          <p:cNvGrpSpPr/>
          <p:nvPr userDrawn="1"/>
        </p:nvGrpSpPr>
        <p:grpSpPr>
          <a:xfrm>
            <a:off x="0" y="0"/>
            <a:ext cx="9144000" cy="1019175"/>
            <a:chOff x="0" y="0"/>
            <a:chExt cx="9144000" cy="1019175"/>
          </a:xfrm>
        </p:grpSpPr>
        <p:pic>
          <p:nvPicPr>
            <p:cNvPr id="12" name="그림 11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569" t="4010" b="82549"/>
            <a:stretch/>
          </p:blipFill>
          <p:spPr>
            <a:xfrm>
              <a:off x="0" y="0"/>
              <a:ext cx="9144000" cy="1019175"/>
            </a:xfrm>
            <a:prstGeom prst="rect">
              <a:avLst/>
            </a:prstGeom>
          </p:spPr>
        </p:pic>
        <p:sp>
          <p:nvSpPr>
            <p:cNvPr id="13" name="직사각형 12"/>
            <p:cNvSpPr/>
            <p:nvPr/>
          </p:nvSpPr>
          <p:spPr>
            <a:xfrm>
              <a:off x="0" y="0"/>
              <a:ext cx="9144000" cy="76200"/>
            </a:xfrm>
            <a:prstGeom prst="rect">
              <a:avLst/>
            </a:prstGeom>
            <a:solidFill>
              <a:srgbClr val="C5E4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ko-KR" altLang="en-US"/>
            </a:p>
          </p:txBody>
        </p:sp>
        <p:pic>
          <p:nvPicPr>
            <p:cNvPr id="14" name="Picture 2" descr="C:\Users\Administrator\Desktop\환경부_배경무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509" t="5359" r="15189" b="5636"/>
            <a:stretch/>
          </p:blipFill>
          <p:spPr bwMode="auto">
            <a:xfrm>
              <a:off x="8153738" y="304212"/>
              <a:ext cx="868430" cy="3356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직사각형 14"/>
            <p:cNvSpPr/>
            <p:nvPr/>
          </p:nvSpPr>
          <p:spPr>
            <a:xfrm>
              <a:off x="107504" y="0"/>
              <a:ext cx="502096" cy="781050"/>
            </a:xfrm>
            <a:prstGeom prst="rect">
              <a:avLst/>
            </a:prstGeom>
            <a:solidFill>
              <a:srgbClr val="3CA2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54206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372777" y="2160257"/>
            <a:ext cx="8398453" cy="8309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base"/>
            <a:r>
              <a:rPr lang="ko-KR" altLang="en-US" sz="4800" b="1" spc="-3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폐기물 재활용 실적 및 </a:t>
            </a:r>
            <a:r>
              <a:rPr lang="ko-KR" altLang="en-US" sz="4800" b="1" spc="-300" dirty="0" err="1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업체현황</a:t>
            </a:r>
            <a:endParaRPr lang="en-US" altLang="ko-KR" sz="4800" b="1" spc="-3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3090626"/>
            <a:ext cx="9144000" cy="2878438"/>
          </a:xfrm>
          <a:prstGeom prst="rect">
            <a:avLst/>
          </a:prstGeom>
          <a:solidFill>
            <a:schemeClr val="bg1">
              <a:lumMod val="6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0" y="3422550"/>
            <a:ext cx="9144000" cy="600316"/>
            <a:chOff x="0" y="3422550"/>
            <a:chExt cx="9144000" cy="600316"/>
          </a:xfrm>
        </p:grpSpPr>
        <p:sp>
          <p:nvSpPr>
            <p:cNvPr id="5" name="타원 4"/>
            <p:cNvSpPr/>
            <p:nvPr/>
          </p:nvSpPr>
          <p:spPr>
            <a:xfrm>
              <a:off x="4297228" y="3422550"/>
              <a:ext cx="600315" cy="600316"/>
            </a:xfrm>
            <a:prstGeom prst="ellipse">
              <a:avLst/>
            </a:prstGeom>
            <a:solidFill>
              <a:srgbClr val="619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+mn-ea"/>
              </a:endParaRPr>
            </a:p>
          </p:txBody>
        </p:sp>
        <p:sp>
          <p:nvSpPr>
            <p:cNvPr id="6" name="타원 5"/>
            <p:cNvSpPr/>
            <p:nvPr/>
          </p:nvSpPr>
          <p:spPr>
            <a:xfrm>
              <a:off x="3603018" y="3422550"/>
              <a:ext cx="600315" cy="600316"/>
            </a:xfrm>
            <a:prstGeom prst="ellipse">
              <a:avLst/>
            </a:prstGeom>
            <a:solidFill>
              <a:srgbClr val="3EB0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n-ea"/>
              </a:endParaRPr>
            </a:p>
          </p:txBody>
        </p:sp>
        <p:sp>
          <p:nvSpPr>
            <p:cNvPr id="7" name="타원 6"/>
            <p:cNvSpPr/>
            <p:nvPr/>
          </p:nvSpPr>
          <p:spPr>
            <a:xfrm>
              <a:off x="2915817" y="3422550"/>
              <a:ext cx="600315" cy="600316"/>
            </a:xfrm>
            <a:prstGeom prst="ellipse">
              <a:avLst/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n-ea"/>
              </a:endParaRPr>
            </a:p>
          </p:txBody>
        </p:sp>
        <p:sp>
          <p:nvSpPr>
            <p:cNvPr id="9" name="타원 8"/>
            <p:cNvSpPr/>
            <p:nvPr/>
          </p:nvSpPr>
          <p:spPr>
            <a:xfrm>
              <a:off x="5678640" y="3422550"/>
              <a:ext cx="600315" cy="600316"/>
            </a:xfrm>
            <a:prstGeom prst="ellipse">
              <a:avLst/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n-ea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4991440" y="3422550"/>
              <a:ext cx="600315" cy="600316"/>
            </a:xfrm>
            <a:prstGeom prst="ellipse">
              <a:avLst/>
            </a:prstGeom>
            <a:solidFill>
              <a:srgbClr val="3EB0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n-ea"/>
              </a:endParaRPr>
            </a:p>
          </p:txBody>
        </p:sp>
        <p:cxnSp>
          <p:nvCxnSpPr>
            <p:cNvPr id="14" name="직선 연결선 13"/>
            <p:cNvCxnSpPr/>
            <p:nvPr/>
          </p:nvCxnSpPr>
          <p:spPr>
            <a:xfrm>
              <a:off x="0" y="3722708"/>
              <a:ext cx="28015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>
              <a:off x="6342434" y="3722708"/>
              <a:ext cx="28015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8" name="그림 17"/>
            <p:cNvPicPr>
              <a:picLocks noChangeAspect="1"/>
            </p:cNvPicPr>
            <p:nvPr/>
          </p:nvPicPr>
          <p:blipFill>
            <a:blip r:embed="rId2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2740" y="3574244"/>
              <a:ext cx="296929" cy="296929"/>
            </a:xfrm>
            <a:prstGeom prst="rect">
              <a:avLst/>
            </a:prstGeom>
          </p:spPr>
        </p:pic>
        <p:pic>
          <p:nvPicPr>
            <p:cNvPr id="19" name="그림 18"/>
            <p:cNvPicPr>
              <a:picLocks noChangeAspect="1"/>
            </p:cNvPicPr>
            <p:nvPr/>
          </p:nvPicPr>
          <p:blipFill>
            <a:blip r:embed="rId3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3676" y="3574244"/>
              <a:ext cx="296929" cy="296929"/>
            </a:xfrm>
            <a:prstGeom prst="rect">
              <a:avLst/>
            </a:prstGeom>
          </p:spPr>
        </p:pic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4340" y="3574244"/>
              <a:ext cx="296929" cy="296929"/>
            </a:xfrm>
            <a:prstGeom prst="rect">
              <a:avLst/>
            </a:prstGeom>
          </p:spPr>
        </p:pic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5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8064" y="3574244"/>
              <a:ext cx="296929" cy="296929"/>
            </a:xfrm>
            <a:prstGeom prst="rect">
              <a:avLst/>
            </a:prstGeom>
          </p:spPr>
        </p:pic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6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9000" y="3574244"/>
              <a:ext cx="296929" cy="296929"/>
            </a:xfrm>
            <a:prstGeom prst="rect">
              <a:avLst/>
            </a:prstGeom>
          </p:spPr>
        </p:pic>
      </p:grpSp>
      <p:pic>
        <p:nvPicPr>
          <p:cNvPr id="23" name="그림 22" descr="log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08239" y="6381295"/>
            <a:ext cx="1376176" cy="476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6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57126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  <a:solidFill>
            <a:srgbClr val="3EB09A">
              <a:alpha val="1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0" y="836712"/>
            <a:ext cx="9144000" cy="600316"/>
            <a:chOff x="0" y="3422550"/>
            <a:chExt cx="9144000" cy="600316"/>
          </a:xfrm>
        </p:grpSpPr>
        <p:sp>
          <p:nvSpPr>
            <p:cNvPr id="25" name="타원 24"/>
            <p:cNvSpPr/>
            <p:nvPr/>
          </p:nvSpPr>
          <p:spPr>
            <a:xfrm>
              <a:off x="4297228" y="3422550"/>
              <a:ext cx="600315" cy="600316"/>
            </a:xfrm>
            <a:prstGeom prst="ellipse">
              <a:avLst/>
            </a:prstGeom>
            <a:solidFill>
              <a:srgbClr val="619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6" name="타원 25"/>
            <p:cNvSpPr/>
            <p:nvPr/>
          </p:nvSpPr>
          <p:spPr>
            <a:xfrm>
              <a:off x="3603018" y="3422550"/>
              <a:ext cx="600315" cy="600316"/>
            </a:xfrm>
            <a:prstGeom prst="ellipse">
              <a:avLst/>
            </a:prstGeom>
            <a:solidFill>
              <a:srgbClr val="3EB0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타원 26"/>
            <p:cNvSpPr/>
            <p:nvPr/>
          </p:nvSpPr>
          <p:spPr>
            <a:xfrm>
              <a:off x="2915817" y="3422550"/>
              <a:ext cx="600315" cy="600316"/>
            </a:xfrm>
            <a:prstGeom prst="ellipse">
              <a:avLst/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8" name="타원 27"/>
            <p:cNvSpPr/>
            <p:nvPr/>
          </p:nvSpPr>
          <p:spPr>
            <a:xfrm>
              <a:off x="5678640" y="3422550"/>
              <a:ext cx="600315" cy="600316"/>
            </a:xfrm>
            <a:prstGeom prst="ellipse">
              <a:avLst/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9" name="타원 28"/>
            <p:cNvSpPr/>
            <p:nvPr/>
          </p:nvSpPr>
          <p:spPr>
            <a:xfrm>
              <a:off x="4991440" y="3422550"/>
              <a:ext cx="600315" cy="600316"/>
            </a:xfrm>
            <a:prstGeom prst="ellipse">
              <a:avLst/>
            </a:prstGeom>
            <a:solidFill>
              <a:srgbClr val="3EB0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cxnSp>
          <p:nvCxnSpPr>
            <p:cNvPr id="30" name="직선 연결선 29"/>
            <p:cNvCxnSpPr/>
            <p:nvPr/>
          </p:nvCxnSpPr>
          <p:spPr>
            <a:xfrm>
              <a:off x="0" y="3722708"/>
              <a:ext cx="28015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/>
            <p:cNvCxnSpPr/>
            <p:nvPr/>
          </p:nvCxnSpPr>
          <p:spPr>
            <a:xfrm>
              <a:off x="6342434" y="3722708"/>
              <a:ext cx="28015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2" name="그림 31"/>
            <p:cNvPicPr>
              <a:picLocks noChangeAspect="1"/>
            </p:cNvPicPr>
            <p:nvPr/>
          </p:nvPicPr>
          <p:blipFill>
            <a:blip r:embed="rId2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2740" y="3574244"/>
              <a:ext cx="296929" cy="296929"/>
            </a:xfrm>
            <a:prstGeom prst="rect">
              <a:avLst/>
            </a:prstGeom>
          </p:spPr>
        </p:pic>
        <p:pic>
          <p:nvPicPr>
            <p:cNvPr id="33" name="그림 32"/>
            <p:cNvPicPr>
              <a:picLocks noChangeAspect="1"/>
            </p:cNvPicPr>
            <p:nvPr/>
          </p:nvPicPr>
          <p:blipFill>
            <a:blip r:embed="rId3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3676" y="3574244"/>
              <a:ext cx="296929" cy="296929"/>
            </a:xfrm>
            <a:prstGeom prst="rect">
              <a:avLst/>
            </a:prstGeom>
          </p:spPr>
        </p:pic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4340" y="3574244"/>
              <a:ext cx="296929" cy="296929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>
            <a:blip r:embed="rId5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8064" y="3574244"/>
              <a:ext cx="296929" cy="296929"/>
            </a:xfrm>
            <a:prstGeom prst="rect">
              <a:avLst/>
            </a:prstGeom>
          </p:spPr>
        </p:pic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6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9000" y="3574244"/>
              <a:ext cx="296929" cy="296929"/>
            </a:xfrm>
            <a:prstGeom prst="rect">
              <a:avLst/>
            </a:prstGeom>
          </p:spPr>
        </p:pic>
      </p:grpSp>
      <p:sp>
        <p:nvSpPr>
          <p:cNvPr id="19" name="제목 1"/>
          <p:cNvSpPr txBox="1">
            <a:spLocks/>
          </p:cNvSpPr>
          <p:nvPr/>
        </p:nvSpPr>
        <p:spPr>
          <a:xfrm>
            <a:off x="552460" y="1772816"/>
            <a:ext cx="252028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1200" cap="all" spc="0" normalizeH="0" baseline="0" noProof="0" dirty="0" smtClean="0">
                <a:ln w="9000" cmpd="sng">
                  <a:noFill/>
                  <a:prstDash val="solid"/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uLnTx/>
                <a:uFillTx/>
                <a:latin typeface="나눔고딕 ExtraBold" pitchFamily="50" charset="-127"/>
                <a:ea typeface="나눔고딕 ExtraBold" pitchFamily="50" charset="-127"/>
                <a:cs typeface="+mj-cs"/>
              </a:rPr>
              <a:t>Contents</a:t>
            </a:r>
            <a:endParaRPr kumimoji="0" lang="ko-KR" altLang="en-US" sz="3200" b="1" i="0" u="none" strike="noStrike" kern="1200" cap="all" spc="0" normalizeH="0" baseline="0" noProof="0" dirty="0">
              <a:ln w="9000" cmpd="sng">
                <a:noFill/>
                <a:prstDash val="solid"/>
              </a:ln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  <a:uLnTx/>
              <a:uFillTx/>
              <a:latin typeface="나눔고딕 ExtraBold" pitchFamily="50" charset="-127"/>
              <a:ea typeface="나눔고딕 ExtraBold" pitchFamily="50" charset="-127"/>
              <a:cs typeface="+mj-cs"/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3635896" y="3161785"/>
            <a:ext cx="4618856" cy="504056"/>
          </a:xfrm>
          <a:prstGeom prst="round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rtlCol="0" anchor="ctr" anchorCtr="0"/>
          <a:lstStyle/>
          <a:p>
            <a:pPr algn="ctr"/>
            <a:endParaRPr lang="ko-KR" altLang="en-US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9" name="제목 1"/>
          <p:cNvSpPr txBox="1">
            <a:spLocks/>
          </p:cNvSpPr>
          <p:nvPr/>
        </p:nvSpPr>
        <p:spPr>
          <a:xfrm>
            <a:off x="3707904" y="3161785"/>
            <a:ext cx="2778065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ea"/>
                <a:cs typeface="+mj-cs"/>
              </a:rPr>
              <a:t> 1.  </a:t>
            </a:r>
            <a:r>
              <a:rPr lang="ko-KR" altLang="en-US" sz="2500" b="1" dirty="0" smtClean="0">
                <a:solidFill>
                  <a:schemeClr val="bg2">
                    <a:lumMod val="25000"/>
                  </a:schemeClr>
                </a:solidFill>
                <a:latin typeface="+mn-ea"/>
                <a:cs typeface="+mj-cs"/>
              </a:rPr>
              <a:t>통계 개요</a:t>
            </a:r>
            <a:endParaRPr kumimoji="0" lang="ko-KR" altLang="en-US" sz="25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+mn-ea"/>
              <a:cs typeface="+mj-cs"/>
            </a:endParaRPr>
          </a:p>
        </p:txBody>
      </p:sp>
      <p:sp>
        <p:nvSpPr>
          <p:cNvPr id="61" name="모서리가 둥근 직사각형 60"/>
          <p:cNvSpPr/>
          <p:nvPr/>
        </p:nvSpPr>
        <p:spPr>
          <a:xfrm>
            <a:off x="3635896" y="4141980"/>
            <a:ext cx="4618856" cy="504056"/>
          </a:xfrm>
          <a:prstGeom prst="roundRect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rtlCol="0" anchor="ctr" anchorCtr="0"/>
          <a:lstStyle/>
          <a:p>
            <a:pPr algn="ctr"/>
            <a:endParaRPr lang="ko-KR" altLang="en-US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제목 1"/>
          <p:cNvSpPr txBox="1">
            <a:spLocks/>
          </p:cNvSpPr>
          <p:nvPr/>
        </p:nvSpPr>
        <p:spPr>
          <a:xfrm>
            <a:off x="3707904" y="4141980"/>
            <a:ext cx="4248472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ea"/>
                <a:cs typeface="+mj-cs"/>
              </a:rPr>
              <a:t> 2.  </a:t>
            </a:r>
            <a:r>
              <a:rPr kumimoji="0" lang="ko-KR" altLang="en-US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ea"/>
                <a:cs typeface="+mj-cs"/>
              </a:rPr>
              <a:t>서식 작성 방법</a:t>
            </a:r>
            <a:endParaRPr kumimoji="0" lang="ko-KR" altLang="en-US" sz="25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+mn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08530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0" y="2592474"/>
            <a:ext cx="9144000" cy="42655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0" y="1916833"/>
            <a:ext cx="4563407" cy="1296144"/>
          </a:xfrm>
          <a:prstGeom prst="rect">
            <a:avLst/>
          </a:prstGeom>
          <a:solidFill>
            <a:srgbClr val="619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latin typeface="+mn-ea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580593" y="1916833"/>
            <a:ext cx="4563407" cy="1296144"/>
          </a:xfrm>
          <a:prstGeom prst="rect">
            <a:avLst/>
          </a:prstGeom>
          <a:solidFill>
            <a:srgbClr val="3EB0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55576" y="2132856"/>
            <a:ext cx="7615662" cy="136815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571566" y="2564904"/>
            <a:ext cx="2000869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base" latinLnBrk="0"/>
            <a:r>
              <a:rPr lang="ko-KR" altLang="en-US" sz="3600" b="1" spc="-3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통계 개요</a:t>
            </a:r>
            <a:endParaRPr lang="en-US" altLang="ko-KR" sz="3600" b="1" spc="-3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7" name="다이아몬드 16"/>
          <p:cNvSpPr/>
          <p:nvPr/>
        </p:nvSpPr>
        <p:spPr>
          <a:xfrm>
            <a:off x="4067944" y="1411024"/>
            <a:ext cx="1008112" cy="1008112"/>
          </a:xfrm>
          <a:prstGeom prst="diamond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4408333" y="1591915"/>
            <a:ext cx="327333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base" latinLnBrk="0"/>
            <a:r>
              <a:rPr lang="en-US" altLang="ko-KR" sz="3600" b="1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I</a:t>
            </a:r>
            <a:endParaRPr lang="en-US" altLang="ko-KR" sz="3600" b="1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0" y="3692780"/>
            <a:ext cx="9144000" cy="600316"/>
            <a:chOff x="0" y="3422550"/>
            <a:chExt cx="9144000" cy="600316"/>
          </a:xfrm>
        </p:grpSpPr>
        <p:sp>
          <p:nvSpPr>
            <p:cNvPr id="45" name="타원 44"/>
            <p:cNvSpPr/>
            <p:nvPr/>
          </p:nvSpPr>
          <p:spPr>
            <a:xfrm>
              <a:off x="4297228" y="3422550"/>
              <a:ext cx="600315" cy="600316"/>
            </a:xfrm>
            <a:prstGeom prst="ellipse">
              <a:avLst/>
            </a:prstGeom>
            <a:solidFill>
              <a:srgbClr val="619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+mn-ea"/>
              </a:endParaRPr>
            </a:p>
          </p:txBody>
        </p:sp>
        <p:sp>
          <p:nvSpPr>
            <p:cNvPr id="46" name="타원 45"/>
            <p:cNvSpPr/>
            <p:nvPr/>
          </p:nvSpPr>
          <p:spPr>
            <a:xfrm>
              <a:off x="3603018" y="3422550"/>
              <a:ext cx="600315" cy="600316"/>
            </a:xfrm>
            <a:prstGeom prst="ellipse">
              <a:avLst/>
            </a:prstGeom>
            <a:solidFill>
              <a:srgbClr val="3EB0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n-ea"/>
              </a:endParaRPr>
            </a:p>
          </p:txBody>
        </p:sp>
        <p:sp>
          <p:nvSpPr>
            <p:cNvPr id="47" name="타원 46"/>
            <p:cNvSpPr/>
            <p:nvPr/>
          </p:nvSpPr>
          <p:spPr>
            <a:xfrm>
              <a:off x="2915817" y="3422550"/>
              <a:ext cx="600315" cy="600316"/>
            </a:xfrm>
            <a:prstGeom prst="ellipse">
              <a:avLst/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n-ea"/>
              </a:endParaRPr>
            </a:p>
          </p:txBody>
        </p:sp>
        <p:sp>
          <p:nvSpPr>
            <p:cNvPr id="48" name="타원 47"/>
            <p:cNvSpPr/>
            <p:nvPr/>
          </p:nvSpPr>
          <p:spPr>
            <a:xfrm>
              <a:off x="5678640" y="3422550"/>
              <a:ext cx="600315" cy="600316"/>
            </a:xfrm>
            <a:prstGeom prst="ellipse">
              <a:avLst/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n-ea"/>
              </a:endParaRPr>
            </a:p>
          </p:txBody>
        </p:sp>
        <p:sp>
          <p:nvSpPr>
            <p:cNvPr id="49" name="타원 48"/>
            <p:cNvSpPr/>
            <p:nvPr/>
          </p:nvSpPr>
          <p:spPr>
            <a:xfrm>
              <a:off x="4991440" y="3422550"/>
              <a:ext cx="600315" cy="600316"/>
            </a:xfrm>
            <a:prstGeom prst="ellipse">
              <a:avLst/>
            </a:prstGeom>
            <a:solidFill>
              <a:srgbClr val="3EB0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n-ea"/>
              </a:endParaRPr>
            </a:p>
          </p:txBody>
        </p:sp>
        <p:cxnSp>
          <p:nvCxnSpPr>
            <p:cNvPr id="50" name="직선 연결선 49"/>
            <p:cNvCxnSpPr/>
            <p:nvPr/>
          </p:nvCxnSpPr>
          <p:spPr>
            <a:xfrm>
              <a:off x="0" y="3722708"/>
              <a:ext cx="28015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직선 연결선 50"/>
            <p:cNvCxnSpPr/>
            <p:nvPr/>
          </p:nvCxnSpPr>
          <p:spPr>
            <a:xfrm>
              <a:off x="6342434" y="3722708"/>
              <a:ext cx="28015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2" name="그림 51"/>
            <p:cNvPicPr>
              <a:picLocks noChangeAspect="1"/>
            </p:cNvPicPr>
            <p:nvPr/>
          </p:nvPicPr>
          <p:blipFill>
            <a:blip r:embed="rId2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2740" y="3574244"/>
              <a:ext cx="296929" cy="296929"/>
            </a:xfrm>
            <a:prstGeom prst="rect">
              <a:avLst/>
            </a:prstGeom>
          </p:spPr>
        </p:pic>
        <p:pic>
          <p:nvPicPr>
            <p:cNvPr id="53" name="그림 52"/>
            <p:cNvPicPr>
              <a:picLocks noChangeAspect="1"/>
            </p:cNvPicPr>
            <p:nvPr/>
          </p:nvPicPr>
          <p:blipFill>
            <a:blip r:embed="rId3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3676" y="3574244"/>
              <a:ext cx="296929" cy="296929"/>
            </a:xfrm>
            <a:prstGeom prst="rect">
              <a:avLst/>
            </a:prstGeom>
          </p:spPr>
        </p:pic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4340" y="3574244"/>
              <a:ext cx="296929" cy="296929"/>
            </a:xfrm>
            <a:prstGeom prst="rect">
              <a:avLst/>
            </a:prstGeom>
          </p:spPr>
        </p:pic>
        <p:pic>
          <p:nvPicPr>
            <p:cNvPr id="55" name="그림 54"/>
            <p:cNvPicPr>
              <a:picLocks noChangeAspect="1"/>
            </p:cNvPicPr>
            <p:nvPr/>
          </p:nvPicPr>
          <p:blipFill>
            <a:blip r:embed="rId5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8064" y="3574244"/>
              <a:ext cx="296929" cy="296929"/>
            </a:xfrm>
            <a:prstGeom prst="rect">
              <a:avLst/>
            </a:prstGeom>
          </p:spPr>
        </p:pic>
        <p:pic>
          <p:nvPicPr>
            <p:cNvPr id="56" name="그림 55"/>
            <p:cNvPicPr>
              <a:picLocks noChangeAspect="1"/>
            </p:cNvPicPr>
            <p:nvPr/>
          </p:nvPicPr>
          <p:blipFill>
            <a:blip r:embed="rId6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9000" y="3574244"/>
              <a:ext cx="296929" cy="2969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24190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1619672" y="1024273"/>
            <a:ext cx="7133159" cy="803105"/>
          </a:xfrm>
          <a:prstGeom prst="rect">
            <a:avLst/>
          </a:prstGeom>
          <a:ln w="12700">
            <a:noFill/>
          </a:ln>
        </p:spPr>
        <p:txBody>
          <a:bodyPr wrap="square" lIns="0" tIns="0" rIns="0" bIns="0" anchor="t">
            <a:spAutoFit/>
          </a:bodyPr>
          <a:lstStyle>
            <a:defPPr>
              <a:defRPr lang="ko-KR"/>
            </a:defPPr>
            <a:lvl1pPr defTabSz="1330325" eaLnBrk="0" hangingPunct="0">
              <a:spcBef>
                <a:spcPts val="300"/>
              </a:spcBef>
              <a:spcAft>
                <a:spcPts val="300"/>
              </a:spcAft>
              <a:buSzPct val="100000"/>
              <a:tabLst>
                <a:tab pos="1045596" algn="l"/>
              </a:tabLst>
              <a:defRPr sz="1700" spc="-100">
                <a:ln>
                  <a:solidFill>
                    <a:schemeClr val="accent1">
                      <a:shade val="95000"/>
                      <a:satMod val="105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285750" marR="0" lvl="0" indent="-285750" algn="l" defTabSz="1330325" rtl="0" eaLnBrk="0" fontAlgn="base" latinLnBrk="1" hangingPunct="0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ü"/>
              <a:tabLst>
                <a:tab pos="1045596" algn="l"/>
              </a:tabLst>
              <a:defRPr/>
            </a:pPr>
            <a:r>
              <a:rPr kumimoji="0" lang="ko-KR" altLang="en-US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 재활용 관련 업체 현황 및 재활용 실적 파악</a:t>
            </a:r>
            <a:endParaRPr kumimoji="0" lang="en-US" altLang="ko-KR" sz="1800" b="1" i="0" u="none" strike="noStrike" kern="1200" cap="none" spc="-8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1330325" rtl="0" eaLnBrk="0" fontAlgn="base" latinLnBrk="1" hangingPunct="0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ü"/>
              <a:tabLst>
                <a:tab pos="1045596" algn="l"/>
              </a:tabLst>
              <a:defRPr/>
            </a:pPr>
            <a:r>
              <a:rPr lang="ko-KR" altLang="en-US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재활용산업 육성 및 관련 정책 수립 기초자료 제공</a:t>
            </a:r>
            <a:endParaRPr kumimoji="0" lang="ko-KR" altLang="en-US" sz="18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0" y="1058444"/>
            <a:ext cx="1466075" cy="432050"/>
            <a:chOff x="-324544" y="1268761"/>
            <a:chExt cx="1790619" cy="432050"/>
          </a:xfrm>
        </p:grpSpPr>
        <p:sp>
          <p:nvSpPr>
            <p:cNvPr id="4" name="양쪽 모서리가 둥근 사각형 3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80" normalizeH="0" baseline="0" noProof="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작성목적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179512" y="1052513"/>
            <a:ext cx="77821" cy="215774"/>
            <a:chOff x="179512" y="980728"/>
            <a:chExt cx="77821" cy="215774"/>
          </a:xfrm>
        </p:grpSpPr>
        <p:cxnSp>
          <p:nvCxnSpPr>
            <p:cNvPr id="11" name="직선 연결선 10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직사각형 60"/>
          <p:cNvSpPr/>
          <p:nvPr/>
        </p:nvSpPr>
        <p:spPr>
          <a:xfrm>
            <a:off x="681677" y="171080"/>
            <a:ext cx="6678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ko-KR" altLang="en-US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통계 개요</a:t>
            </a:r>
            <a:endParaRPr kumimoji="0" lang="ko-KR" altLang="en-US" sz="2800" b="1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89037" y="133757"/>
            <a:ext cx="360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en-US" altLang="ko-KR" sz="3600" b="0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</a:t>
            </a:r>
            <a:endParaRPr kumimoji="0" lang="ko-KR" altLang="en-US" sz="3600" b="0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1835696" y="3520804"/>
            <a:ext cx="66247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등록형태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허가 및 신고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에 따라 대상 업체의 변화 추이 파악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대상 </a:t>
            </a:r>
            <a:r>
              <a:rPr lang="ko-KR" altLang="en-US" sz="15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폐기물분류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일반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생활 포함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 지정폐기물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따른 업체 현황</a:t>
            </a:r>
            <a:endParaRPr lang="en-US" altLang="ko-KR" sz="15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종업원수를 분석하여 업체 규모 추정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재활용품 제조업체의 제품 판매량 및 판매금액 추이 파악</a:t>
            </a:r>
            <a:endParaRPr kumimoji="0" lang="en-US" altLang="ko-KR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47" name="그룹 46"/>
          <p:cNvGrpSpPr/>
          <p:nvPr/>
        </p:nvGrpSpPr>
        <p:grpSpPr>
          <a:xfrm>
            <a:off x="-1676" y="2156010"/>
            <a:ext cx="1466075" cy="432050"/>
            <a:chOff x="-324544" y="1268761"/>
            <a:chExt cx="1790619" cy="432050"/>
          </a:xfrm>
        </p:grpSpPr>
        <p:sp>
          <p:nvSpPr>
            <p:cNvPr id="48" name="양쪽 모서리가 둥근 사각형 47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9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8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대상업체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177836" y="2150079"/>
            <a:ext cx="77821" cy="215774"/>
            <a:chOff x="179512" y="980728"/>
            <a:chExt cx="77821" cy="215774"/>
          </a:xfrm>
        </p:grpSpPr>
        <p:cxnSp>
          <p:nvCxnSpPr>
            <p:cNvPr id="51" name="직선 연결선 50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직사각형 52"/>
          <p:cNvSpPr/>
          <p:nvPr/>
        </p:nvSpPr>
        <p:spPr>
          <a:xfrm>
            <a:off x="1500375" y="2060848"/>
            <a:ext cx="7252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폐기물관리법 제</a:t>
            </a:r>
            <a:r>
              <a:rPr kumimoji="0" lang="en-US" altLang="ko-KR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25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조에 </a:t>
            </a:r>
            <a:r>
              <a:rPr kumimoji="0" lang="ko-KR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의한 폐기물 </a:t>
            </a:r>
            <a:r>
              <a:rPr kumimoji="0" lang="ko-KR" altLang="en-US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재활용업</a:t>
            </a:r>
            <a:r>
              <a:rPr kumimoji="0" lang="ko-KR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허가를 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득한 자</a:t>
            </a:r>
            <a:endParaRPr kumimoji="0" lang="en-US" altLang="ko-KR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폐기물관리법 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46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조에 </a:t>
            </a:r>
            <a:r>
              <a:rPr kumimoji="0" lang="ko-KR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의한 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폐기물처리 신고를 </a:t>
            </a:r>
            <a:r>
              <a:rPr kumimoji="0" lang="ko-KR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한자  </a:t>
            </a:r>
            <a:endParaRPr kumimoji="0" lang="en-US" altLang="ko-KR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54" name="그룹 53"/>
          <p:cNvGrpSpPr/>
          <p:nvPr/>
        </p:nvGrpSpPr>
        <p:grpSpPr>
          <a:xfrm>
            <a:off x="-1676" y="3186930"/>
            <a:ext cx="1466075" cy="432050"/>
            <a:chOff x="-324544" y="1268761"/>
            <a:chExt cx="1790619" cy="432050"/>
          </a:xfrm>
        </p:grpSpPr>
        <p:sp>
          <p:nvSpPr>
            <p:cNvPr id="55" name="양쪽 모서리가 둥근 사각형 54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6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80" normalizeH="0" baseline="0" noProof="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분석내용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57" name="그룹 56"/>
          <p:cNvGrpSpPr/>
          <p:nvPr/>
        </p:nvGrpSpPr>
        <p:grpSpPr>
          <a:xfrm>
            <a:off x="177836" y="3180999"/>
            <a:ext cx="77821" cy="215774"/>
            <a:chOff x="179512" y="980728"/>
            <a:chExt cx="77821" cy="215774"/>
          </a:xfrm>
        </p:grpSpPr>
        <p:cxnSp>
          <p:nvCxnSpPr>
            <p:cNvPr id="58" name="직선 연결선 57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직선 연결선 58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직사각형 59"/>
          <p:cNvSpPr/>
          <p:nvPr/>
        </p:nvSpPr>
        <p:spPr>
          <a:xfrm>
            <a:off x="1500375" y="3144022"/>
            <a:ext cx="72524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EB09A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대상업체 현황</a:t>
            </a:r>
            <a:endParaRPr kumimoji="0" lang="en-US" altLang="ko-KR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1835696" y="5329713"/>
            <a:ext cx="6624736" cy="1086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폐기물 </a:t>
            </a:r>
            <a:r>
              <a:rPr kumimoji="0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분류별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일반 및 지정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대상업체 </a:t>
            </a:r>
            <a:r>
              <a:rPr kumimoji="0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실적량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분석</a:t>
            </a:r>
            <a:endParaRPr lang="en-US" altLang="ko-KR" sz="15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폐기물관리법 시행규칙 별표</a:t>
            </a: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의 폐기물종류별 </a:t>
            </a:r>
            <a:r>
              <a:rPr kumimoji="0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실적량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분석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지역별 폐기물 재활용 추이 검토</a:t>
            </a:r>
            <a:endParaRPr kumimoji="0" lang="en-US" altLang="ko-KR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1500375" y="4944222"/>
            <a:ext cx="7252456" cy="454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EB09A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ko-KR" altLang="en-US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재활용 실적</a:t>
            </a:r>
            <a:endParaRPr kumimoji="0" lang="en-US" altLang="ko-KR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8676456" y="6390456"/>
            <a:ext cx="504056" cy="467544"/>
            <a:chOff x="7416824" y="5471553"/>
            <a:chExt cx="504056" cy="467544"/>
          </a:xfrm>
        </p:grpSpPr>
        <p:sp>
          <p:nvSpPr>
            <p:cNvPr id="29" name="직각 삼각형 28"/>
            <p:cNvSpPr/>
            <p:nvPr/>
          </p:nvSpPr>
          <p:spPr>
            <a:xfrm flipH="1">
              <a:off x="7416824" y="5471553"/>
              <a:ext cx="467544" cy="467544"/>
            </a:xfrm>
            <a:prstGeom prst="rtTriangle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1200" cap="none" spc="-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7560840" y="5677486"/>
              <a:ext cx="360040" cy="2616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20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4</a:t>
              </a:r>
              <a:endParaRPr kumimoji="0" lang="en-US" altLang="ko-KR" sz="1050" b="1" i="0" u="none" strike="noStrike" kern="1200" cap="none" spc="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662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827584" y="1761783"/>
            <a:ext cx="7133159" cy="27699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defPPr>
              <a:defRPr lang="ko-KR"/>
            </a:defPPr>
            <a:lvl1pPr defTabSz="1330325" eaLnBrk="0" hangingPunct="0">
              <a:spcBef>
                <a:spcPts val="300"/>
              </a:spcBef>
              <a:spcAft>
                <a:spcPts val="300"/>
              </a:spcAft>
              <a:buSzPct val="100000"/>
              <a:tabLst>
                <a:tab pos="1045596" algn="l"/>
              </a:tabLst>
              <a:defRPr sz="1700" spc="-100">
                <a:ln>
                  <a:solidFill>
                    <a:schemeClr val="accent1">
                      <a:shade val="95000"/>
                      <a:satMod val="105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285750" marR="0" lvl="0" indent="-285750" algn="l" defTabSz="1330325" rtl="0" eaLnBrk="0" fontAlgn="base" latinLnBrk="1" hangingPunct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ü"/>
              <a:tabLst>
                <a:tab pos="1045596" algn="l"/>
              </a:tabLst>
              <a:defRPr/>
            </a:pPr>
            <a:r>
              <a:rPr kumimoji="0" lang="ko-KR" altLang="en-US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재활용 </a:t>
            </a:r>
            <a:r>
              <a:rPr kumimoji="0" lang="ko-KR" altLang="en-US" sz="1800" b="1" i="0" u="none" strike="noStrike" kern="1200" cap="none" spc="-8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실적보고서</a:t>
            </a:r>
            <a:r>
              <a:rPr kumimoji="0" lang="en-US" altLang="ko-KR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폐기물관리법 시행규칙 별지 제</a:t>
            </a:r>
            <a:r>
              <a:rPr kumimoji="0" lang="en-US" altLang="ko-KR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52</a:t>
            </a:r>
            <a:r>
              <a:rPr kumimoji="0" lang="ko-KR" altLang="en-US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호 서식</a:t>
            </a:r>
            <a:r>
              <a:rPr kumimoji="0" lang="en-US" altLang="ko-KR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18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0" y="1058444"/>
            <a:ext cx="1466075" cy="432050"/>
            <a:chOff x="-324544" y="1268761"/>
            <a:chExt cx="1790619" cy="432050"/>
          </a:xfrm>
        </p:grpSpPr>
        <p:sp>
          <p:nvSpPr>
            <p:cNvPr id="4" name="양쪽 모서리가 둥근 사각형 3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80" normalizeH="0" baseline="0" noProof="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대상자료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179512" y="1052513"/>
            <a:ext cx="77821" cy="215774"/>
            <a:chOff x="179512" y="980728"/>
            <a:chExt cx="77821" cy="215774"/>
          </a:xfrm>
        </p:grpSpPr>
        <p:cxnSp>
          <p:nvCxnSpPr>
            <p:cNvPr id="11" name="직선 연결선 10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직사각형 60"/>
          <p:cNvSpPr/>
          <p:nvPr/>
        </p:nvSpPr>
        <p:spPr>
          <a:xfrm>
            <a:off x="681677" y="171080"/>
            <a:ext cx="6678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ko-KR" altLang="en-US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통계 개요</a:t>
            </a:r>
            <a:endParaRPr kumimoji="0" lang="ko-KR" altLang="en-US" sz="2800" b="1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89037" y="133757"/>
            <a:ext cx="360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en-US" altLang="ko-KR" sz="3600" b="0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</a:t>
            </a:r>
            <a:endParaRPr kumimoji="0" lang="ko-KR" altLang="en-US" sz="3600" b="0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2" name="그룹 71"/>
          <p:cNvGrpSpPr/>
          <p:nvPr/>
        </p:nvGrpSpPr>
        <p:grpSpPr>
          <a:xfrm>
            <a:off x="8676456" y="6390456"/>
            <a:ext cx="504056" cy="467544"/>
            <a:chOff x="7416824" y="5471553"/>
            <a:chExt cx="504056" cy="467544"/>
          </a:xfrm>
        </p:grpSpPr>
        <p:sp>
          <p:nvSpPr>
            <p:cNvPr id="73" name="직각 삼각형 72"/>
            <p:cNvSpPr/>
            <p:nvPr/>
          </p:nvSpPr>
          <p:spPr>
            <a:xfrm flipH="1">
              <a:off x="7416824" y="5471553"/>
              <a:ext cx="467544" cy="467544"/>
            </a:xfrm>
            <a:prstGeom prst="rtTriangle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1200" cap="none" spc="-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74" name="직사각형 73"/>
            <p:cNvSpPr/>
            <p:nvPr/>
          </p:nvSpPr>
          <p:spPr>
            <a:xfrm>
              <a:off x="7560840" y="5677486"/>
              <a:ext cx="360040" cy="2616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20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5</a:t>
              </a:r>
              <a:endParaRPr kumimoji="0" lang="en-US" altLang="ko-KR" sz="1050" b="1" i="0" u="none" strike="noStrike" kern="1200" cap="none" spc="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34" name="내용 개체 틀 3"/>
          <p:cNvSpPr txBox="1">
            <a:spLocks/>
          </p:cNvSpPr>
          <p:nvPr/>
        </p:nvSpPr>
        <p:spPr>
          <a:xfrm>
            <a:off x="827584" y="1700808"/>
            <a:ext cx="7128792" cy="202725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endParaRPr lang="en-US" altLang="ko-KR" sz="1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dirty="0" smtClean="0"/>
              <a:t>                        </a:t>
            </a:r>
            <a:r>
              <a:rPr lang="ko-KR" altLang="en-US" sz="1600" dirty="0" smtClean="0"/>
              <a:t>전년도 재활용 실적</a:t>
            </a:r>
            <a:r>
              <a:rPr lang="en-US" altLang="ko-KR" sz="1600" dirty="0" smtClean="0"/>
              <a:t>(1</a:t>
            </a:r>
            <a:r>
              <a:rPr lang="ko-KR" altLang="en-US" sz="1600" dirty="0" smtClean="0"/>
              <a:t>월</a:t>
            </a:r>
            <a:r>
              <a:rPr lang="en-US" altLang="ko-KR" sz="1600" dirty="0" smtClean="0"/>
              <a:t>~12</a:t>
            </a:r>
            <a:r>
              <a:rPr lang="ko-KR" altLang="en-US" sz="1600" dirty="0" smtClean="0"/>
              <a:t>월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을 익년도 </a:t>
            </a:r>
            <a:r>
              <a:rPr lang="en-US" altLang="ko-KR" sz="1600" dirty="0" smtClean="0"/>
              <a:t>2</a:t>
            </a:r>
            <a:r>
              <a:rPr lang="ko-KR" altLang="en-US" sz="1600" dirty="0" smtClean="0"/>
              <a:t>월 말까지 제출</a:t>
            </a:r>
            <a:endParaRPr lang="en-US" altLang="ko-KR" sz="1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dirty="0" smtClean="0"/>
              <a:t>                      </a:t>
            </a:r>
            <a:r>
              <a:rPr lang="ko-KR" altLang="en-US" sz="1600" dirty="0" smtClean="0"/>
              <a:t>  폐기물재활용업 및 폐기물처리 신고자  </a:t>
            </a:r>
            <a:endParaRPr lang="en-US" altLang="ko-KR" sz="1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1600" dirty="0" smtClean="0"/>
              <a:t>                        </a:t>
            </a:r>
            <a:r>
              <a:rPr lang="en-US" altLang="ko-KR" sz="1600" dirty="0" smtClean="0"/>
              <a:t>7</a:t>
            </a:r>
            <a:r>
              <a:rPr lang="ko-KR" altLang="en-US" sz="1600" dirty="0" smtClean="0"/>
              <a:t>개 환경청 및 </a:t>
            </a:r>
            <a:r>
              <a:rPr lang="en-US" altLang="ko-KR" sz="1600" dirty="0" smtClean="0"/>
              <a:t>17</a:t>
            </a:r>
            <a:r>
              <a:rPr lang="ko-KR" altLang="en-US" sz="1600" dirty="0" smtClean="0"/>
              <a:t>개 시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600" dirty="0" smtClean="0"/>
              <a:t>도</a:t>
            </a:r>
            <a:r>
              <a:rPr lang="en-US" altLang="ko-KR" sz="1600" dirty="0" smtClean="0"/>
              <a:t>(229</a:t>
            </a:r>
            <a:r>
              <a:rPr lang="ko-KR" altLang="en-US" sz="1600" dirty="0" smtClean="0"/>
              <a:t>개 기초 지자체</a:t>
            </a:r>
            <a:r>
              <a:rPr lang="en-US" altLang="ko-KR" sz="1600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ko-KR" sz="1600" dirty="0" smtClean="0"/>
              <a:t>                        </a:t>
            </a:r>
            <a:r>
              <a:rPr lang="ko-KR" altLang="en-US" sz="1600" dirty="0" smtClean="0"/>
              <a:t>올바로시스템 또는 서면제출</a:t>
            </a:r>
            <a:endParaRPr lang="en-US" altLang="ko-KR" sz="1600" dirty="0" smtClean="0"/>
          </a:p>
          <a:p>
            <a:pPr marL="0" indent="0">
              <a:lnSpc>
                <a:spcPct val="150000"/>
              </a:lnSpc>
              <a:buNone/>
            </a:pPr>
            <a:endParaRPr lang="en-US" altLang="ko-KR" sz="1600" dirty="0" smtClean="0"/>
          </a:p>
          <a:p>
            <a:pPr marL="0" indent="0">
              <a:lnSpc>
                <a:spcPct val="150000"/>
              </a:lnSpc>
              <a:buNone/>
            </a:pPr>
            <a:endParaRPr lang="en-US" altLang="ko-KR" sz="1600" dirty="0" smtClean="0"/>
          </a:p>
          <a:p>
            <a:pPr marL="0" indent="0">
              <a:lnSpc>
                <a:spcPct val="150000"/>
              </a:lnSpc>
              <a:buNone/>
            </a:pPr>
            <a:endParaRPr lang="ko-KR" altLang="en-US" sz="1600" dirty="0"/>
          </a:p>
        </p:txBody>
      </p:sp>
      <p:sp>
        <p:nvSpPr>
          <p:cNvPr id="35" name="AutoShape 135"/>
          <p:cNvSpPr>
            <a:spLocks noChangeArrowheads="1"/>
          </p:cNvSpPr>
          <p:nvPr/>
        </p:nvSpPr>
        <p:spPr bwMode="auto">
          <a:xfrm>
            <a:off x="1186779" y="2204864"/>
            <a:ext cx="1152525" cy="327012"/>
          </a:xfrm>
          <a:prstGeom prst="roundRect">
            <a:avLst>
              <a:gd name="adj" fmla="val 16667"/>
            </a:avLst>
          </a:prstGeom>
          <a:solidFill>
            <a:srgbClr val="37527D"/>
          </a:solidFill>
          <a:ln w="12700" cap="flat" cmpd="sng" algn="ctr">
            <a:solidFill>
              <a:sysClr val="window" lastClr="FFFFFF"/>
            </a:solidFill>
            <a:prstDash val="solid"/>
          </a:ln>
          <a:effectLst>
            <a:outerShdw blurRad="76200" algn="ctr" rotWithShape="0">
              <a:srgbClr val="000000">
                <a:alpha val="37000"/>
              </a:srgbClr>
            </a:outerShdw>
          </a:effectLst>
        </p:spPr>
        <p:txBody>
          <a:bodyPr anchor="ctr"/>
          <a:lstStyle/>
          <a:p>
            <a:pPr marL="180975" marR="0" lvl="0" indent="-180975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맑은 고딕" pitchFamily="50" charset="-127"/>
                <a:cs typeface="Arial" pitchFamily="34" charset="0"/>
              </a:rPr>
              <a:t>제출기한</a:t>
            </a:r>
            <a:endParaRPr kumimoji="0" lang="ko-KR" altLang="en-US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6" name="AutoShape 135"/>
          <p:cNvSpPr>
            <a:spLocks noChangeArrowheads="1"/>
          </p:cNvSpPr>
          <p:nvPr/>
        </p:nvSpPr>
        <p:spPr bwMode="auto">
          <a:xfrm>
            <a:off x="1187624" y="2624355"/>
            <a:ext cx="1152525" cy="327012"/>
          </a:xfrm>
          <a:prstGeom prst="roundRect">
            <a:avLst>
              <a:gd name="adj" fmla="val 16667"/>
            </a:avLst>
          </a:prstGeom>
          <a:solidFill>
            <a:srgbClr val="37527D"/>
          </a:solidFill>
          <a:ln w="12700" cap="flat" cmpd="sng" algn="ctr">
            <a:solidFill>
              <a:sysClr val="window" lastClr="FFFFFF"/>
            </a:solidFill>
            <a:prstDash val="solid"/>
          </a:ln>
          <a:effectLst>
            <a:outerShdw blurRad="76200" algn="ctr" rotWithShape="0">
              <a:srgbClr val="000000">
                <a:alpha val="37000"/>
              </a:srgbClr>
            </a:outerShdw>
          </a:effectLst>
        </p:spPr>
        <p:txBody>
          <a:bodyPr anchor="ctr"/>
          <a:lstStyle/>
          <a:p>
            <a:pPr marL="180975" marR="0" lvl="0" indent="-180975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맑은 고딕" pitchFamily="50" charset="-127"/>
                <a:cs typeface="Arial" pitchFamily="34" charset="0"/>
              </a:rPr>
              <a:t>제출대상</a:t>
            </a:r>
            <a:endParaRPr kumimoji="0" lang="ko-KR" altLang="en-US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7" name="AutoShape 135"/>
          <p:cNvSpPr>
            <a:spLocks noChangeArrowheads="1"/>
          </p:cNvSpPr>
          <p:nvPr/>
        </p:nvSpPr>
        <p:spPr bwMode="auto">
          <a:xfrm>
            <a:off x="1186778" y="3044136"/>
            <a:ext cx="1152525" cy="327012"/>
          </a:xfrm>
          <a:prstGeom prst="roundRect">
            <a:avLst>
              <a:gd name="adj" fmla="val 16667"/>
            </a:avLst>
          </a:prstGeom>
          <a:solidFill>
            <a:srgbClr val="37527D"/>
          </a:solidFill>
          <a:ln w="12700" cap="flat" cmpd="sng" algn="ctr">
            <a:solidFill>
              <a:sysClr val="window" lastClr="FFFFFF"/>
            </a:solidFill>
            <a:prstDash val="solid"/>
          </a:ln>
          <a:effectLst>
            <a:outerShdw blurRad="76200" algn="ctr" rotWithShape="0">
              <a:srgbClr val="000000">
                <a:alpha val="37000"/>
              </a:srgbClr>
            </a:outerShdw>
          </a:effectLst>
        </p:spPr>
        <p:txBody>
          <a:bodyPr anchor="ctr"/>
          <a:lstStyle/>
          <a:p>
            <a:pPr marL="180975" marR="0" lvl="0" indent="-180975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맑은 고딕" pitchFamily="50" charset="-127"/>
                <a:cs typeface="Arial" pitchFamily="34" charset="0"/>
              </a:rPr>
              <a:t>제출처</a:t>
            </a:r>
            <a:endParaRPr kumimoji="0" lang="ko-KR" altLang="en-US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8" name="AutoShape 135"/>
          <p:cNvSpPr>
            <a:spLocks noChangeArrowheads="1"/>
          </p:cNvSpPr>
          <p:nvPr/>
        </p:nvSpPr>
        <p:spPr bwMode="auto">
          <a:xfrm>
            <a:off x="1187624" y="3462028"/>
            <a:ext cx="1152525" cy="327012"/>
          </a:xfrm>
          <a:prstGeom prst="roundRect">
            <a:avLst>
              <a:gd name="adj" fmla="val 16667"/>
            </a:avLst>
          </a:prstGeom>
          <a:solidFill>
            <a:srgbClr val="37527D"/>
          </a:solidFill>
          <a:ln w="12700" cap="flat" cmpd="sng" algn="ctr">
            <a:solidFill>
              <a:sysClr val="window" lastClr="FFFFFF"/>
            </a:solidFill>
            <a:prstDash val="solid"/>
          </a:ln>
          <a:effectLst>
            <a:outerShdw blurRad="76200" algn="ctr" rotWithShape="0">
              <a:srgbClr val="000000">
                <a:alpha val="37000"/>
              </a:srgbClr>
            </a:outerShdw>
          </a:effectLst>
        </p:spPr>
        <p:txBody>
          <a:bodyPr anchor="ctr"/>
          <a:lstStyle/>
          <a:p>
            <a:pPr marL="180975" marR="0" lvl="0" indent="-180975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맑은 고딕" pitchFamily="50" charset="-127"/>
                <a:cs typeface="Arial" pitchFamily="34" charset="0"/>
              </a:rPr>
              <a:t>제출방법</a:t>
            </a:r>
            <a:endParaRPr kumimoji="0" lang="ko-KR" altLang="en-US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9" name="Line 238"/>
          <p:cNvSpPr>
            <a:spLocks noChangeShapeType="1"/>
          </p:cNvSpPr>
          <p:nvPr/>
        </p:nvSpPr>
        <p:spPr bwMode="auto">
          <a:xfrm>
            <a:off x="2483768" y="2674635"/>
            <a:ext cx="0" cy="228600"/>
          </a:xfrm>
          <a:prstGeom prst="line">
            <a:avLst/>
          </a:prstGeom>
          <a:noFill/>
          <a:ln w="25400" cap="rnd">
            <a:solidFill>
              <a:srgbClr val="C0C0C0"/>
            </a:solidFill>
            <a:prstDash val="sysDot"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40" name="Line 238"/>
          <p:cNvSpPr>
            <a:spLocks noChangeShapeType="1"/>
          </p:cNvSpPr>
          <p:nvPr/>
        </p:nvSpPr>
        <p:spPr bwMode="auto">
          <a:xfrm>
            <a:off x="2475142" y="2272922"/>
            <a:ext cx="0" cy="228600"/>
          </a:xfrm>
          <a:prstGeom prst="line">
            <a:avLst/>
          </a:prstGeom>
          <a:noFill/>
          <a:ln w="25400" cap="rnd">
            <a:solidFill>
              <a:srgbClr val="C0C0C0"/>
            </a:solidFill>
            <a:prstDash val="sysDot"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41" name="Line 238"/>
          <p:cNvSpPr>
            <a:spLocks noChangeShapeType="1"/>
          </p:cNvSpPr>
          <p:nvPr/>
        </p:nvSpPr>
        <p:spPr bwMode="auto">
          <a:xfrm>
            <a:off x="2483768" y="3120384"/>
            <a:ext cx="0" cy="228600"/>
          </a:xfrm>
          <a:prstGeom prst="line">
            <a:avLst/>
          </a:prstGeom>
          <a:noFill/>
          <a:ln w="25400" cap="rnd">
            <a:solidFill>
              <a:srgbClr val="C0C0C0"/>
            </a:solidFill>
            <a:prstDash val="sysDot"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42" name="Line 238"/>
          <p:cNvSpPr>
            <a:spLocks noChangeShapeType="1"/>
          </p:cNvSpPr>
          <p:nvPr/>
        </p:nvSpPr>
        <p:spPr bwMode="auto">
          <a:xfrm>
            <a:off x="2483768" y="3515260"/>
            <a:ext cx="0" cy="228600"/>
          </a:xfrm>
          <a:prstGeom prst="line">
            <a:avLst/>
          </a:prstGeom>
          <a:noFill/>
          <a:ln w="25400" cap="rnd">
            <a:solidFill>
              <a:srgbClr val="C0C0C0"/>
            </a:solidFill>
            <a:prstDash val="sysDot"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맑은 고딕" panose="020B0503020000020004" pitchFamily="50" charset="-127"/>
              <a:cs typeface="Arial" pitchFamily="34" charset="0"/>
            </a:endParaRPr>
          </a:p>
        </p:txBody>
      </p:sp>
      <p:sp>
        <p:nvSpPr>
          <p:cNvPr id="43" name="AutoShape 6"/>
          <p:cNvSpPr>
            <a:spLocks noChangeArrowheads="1"/>
          </p:cNvSpPr>
          <p:nvPr/>
        </p:nvSpPr>
        <p:spPr bwMode="auto">
          <a:xfrm>
            <a:off x="1187624" y="4383820"/>
            <a:ext cx="6840760" cy="1565460"/>
          </a:xfrm>
          <a:prstGeom prst="roundRect">
            <a:avLst>
              <a:gd name="adj" fmla="val 1546"/>
            </a:avLst>
          </a:prstGeom>
          <a:ln>
            <a:solidFill>
              <a:srgbClr val="0070C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처리시설의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설치ㆍ운영자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등은 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법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38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조에 따라 다음 각 호의 </a:t>
            </a:r>
            <a:endParaRPr kumimoji="0" lang="en-US" altLang="ko-KR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구분에 따른 보고서를 </a:t>
            </a: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다음 연도 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</a:t>
            </a: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월 말일까지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해당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허가ㆍ승인ㆍ신고ㆍ</a:t>
            </a:r>
            <a:endParaRPr kumimoji="0" lang="en-US" altLang="ko-KR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확인기관의 장에게 </a:t>
            </a: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제출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하여야 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한다</a:t>
            </a:r>
            <a:r>
              <a: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.</a:t>
            </a:r>
            <a:endParaRPr kumimoji="0" lang="en-US" altLang="ko-KR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44" name="Group 7"/>
          <p:cNvGrpSpPr>
            <a:grpSpLocks/>
          </p:cNvGrpSpPr>
          <p:nvPr/>
        </p:nvGrpSpPr>
        <p:grpSpPr bwMode="auto">
          <a:xfrm>
            <a:off x="1487534" y="4186168"/>
            <a:ext cx="3804545" cy="584856"/>
            <a:chOff x="376" y="783"/>
            <a:chExt cx="2099" cy="2146"/>
          </a:xfrm>
        </p:grpSpPr>
        <p:sp>
          <p:nvSpPr>
            <p:cNvPr id="45" name="AutoShape 8"/>
            <p:cNvSpPr>
              <a:spLocks noChangeArrowheads="1"/>
            </p:cNvSpPr>
            <p:nvPr/>
          </p:nvSpPr>
          <p:spPr bwMode="auto">
            <a:xfrm>
              <a:off x="376" y="783"/>
              <a:ext cx="2099" cy="1519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6" name="Text Box 10"/>
            <p:cNvSpPr txBox="1">
              <a:spLocks noChangeArrowheads="1"/>
            </p:cNvSpPr>
            <p:nvPr/>
          </p:nvSpPr>
          <p:spPr bwMode="auto">
            <a:xfrm>
              <a:off x="528" y="783"/>
              <a:ext cx="1849" cy="2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헤드라인M" pitchFamily="18" charset="-127"/>
                  <a:ea typeface="HY헤드라인M" pitchFamily="18" charset="-127"/>
                  <a:cs typeface="+mn-cs"/>
                </a:rPr>
                <a:t>폐기물관리법 시행규칙 제</a:t>
              </a:r>
              <a:r>
                <a:rPr kumimoji="0" lang="en-US" altLang="ko-KR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헤드라인M" pitchFamily="18" charset="-127"/>
                  <a:ea typeface="HY헤드라인M" pitchFamily="18" charset="-127"/>
                  <a:cs typeface="+mn-cs"/>
                </a:rPr>
                <a:t>60</a:t>
              </a:r>
              <a:r>
                <a:rPr kumimoji="0" lang="ko-KR" altLang="en-US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헤드라인M" pitchFamily="18" charset="-127"/>
                  <a:ea typeface="HY헤드라인M" pitchFamily="18" charset="-127"/>
                  <a:cs typeface="+mn-cs"/>
                </a:rPr>
                <a:t>조</a:t>
              </a:r>
              <a:r>
                <a:rPr kumimoji="0" lang="en-US" altLang="ko-KR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헤드라인M" pitchFamily="18" charset="-127"/>
                  <a:ea typeface="HY헤드라인M" pitchFamily="18" charset="-127"/>
                  <a:cs typeface="+mn-cs"/>
                </a:rPr>
                <a:t>1</a:t>
              </a:r>
              <a:r>
                <a:rPr kumimoji="0" lang="ko-KR" altLang="en-US" sz="16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HY헤드라인M" pitchFamily="18" charset="-127"/>
                  <a:ea typeface="HY헤드라인M" pitchFamily="18" charset="-127"/>
                  <a:cs typeface="+mn-cs"/>
                </a:rPr>
                <a:t>항</a:t>
              </a:r>
              <a:endPara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980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양쪽 모서리가 둥근 사각형 91"/>
          <p:cNvSpPr/>
          <p:nvPr/>
        </p:nvSpPr>
        <p:spPr bwMode="auto">
          <a:xfrm>
            <a:off x="390525" y="1844824"/>
            <a:ext cx="8362306" cy="4347259"/>
          </a:xfrm>
          <a:prstGeom prst="round2SameRect">
            <a:avLst>
              <a:gd name="adj1" fmla="val 3198"/>
              <a:gd name="adj2" fmla="val 0"/>
            </a:avLst>
          </a:prstGeom>
          <a:solidFill>
            <a:schemeClr val="bg1"/>
          </a:solidFill>
          <a:ln w="22225"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5" name="양쪽 모서리가 둥근 사각형 44"/>
          <p:cNvSpPr/>
          <p:nvPr/>
        </p:nvSpPr>
        <p:spPr>
          <a:xfrm>
            <a:off x="539552" y="2269204"/>
            <a:ext cx="2234108" cy="2455940"/>
          </a:xfrm>
          <a:prstGeom prst="round2SameRect">
            <a:avLst>
              <a:gd name="adj1" fmla="val 0"/>
              <a:gd name="adj2" fmla="val 0"/>
            </a:avLst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4" name="양쪽 모서리가 잘린 사각형 43"/>
          <p:cNvSpPr/>
          <p:nvPr/>
        </p:nvSpPr>
        <p:spPr>
          <a:xfrm flipV="1">
            <a:off x="659110" y="2214653"/>
            <a:ext cx="1994992" cy="409745"/>
          </a:xfrm>
          <a:prstGeom prst="snip2SameRect">
            <a:avLst/>
          </a:prstGeom>
          <a:solidFill>
            <a:srgbClr val="3D82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918666" y="2225627"/>
            <a:ext cx="1456782" cy="3877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한국환경공단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73" name="직선 연결선 72"/>
          <p:cNvCxnSpPr/>
          <p:nvPr/>
        </p:nvCxnSpPr>
        <p:spPr>
          <a:xfrm>
            <a:off x="645443" y="2204864"/>
            <a:ext cx="137939" cy="12660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양쪽 모서리가 둥근 사각형 50"/>
          <p:cNvSpPr/>
          <p:nvPr/>
        </p:nvSpPr>
        <p:spPr>
          <a:xfrm>
            <a:off x="3454946" y="2269204"/>
            <a:ext cx="2234108" cy="2455940"/>
          </a:xfrm>
          <a:prstGeom prst="round2SameRect">
            <a:avLst>
              <a:gd name="adj1" fmla="val 0"/>
              <a:gd name="adj2" fmla="val 0"/>
            </a:avLst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2" name="양쪽 모서리가 잘린 사각형 51"/>
          <p:cNvSpPr/>
          <p:nvPr/>
        </p:nvSpPr>
        <p:spPr>
          <a:xfrm flipV="1">
            <a:off x="3574504" y="2214653"/>
            <a:ext cx="1994992" cy="411522"/>
          </a:xfrm>
          <a:prstGeom prst="snip2SameRect">
            <a:avLst/>
          </a:prstGeom>
          <a:solidFill>
            <a:srgbClr val="3EB0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74" name="직선 연결선 73"/>
          <p:cNvCxnSpPr/>
          <p:nvPr/>
        </p:nvCxnSpPr>
        <p:spPr>
          <a:xfrm>
            <a:off x="3552131" y="2204864"/>
            <a:ext cx="137939" cy="12660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양쪽 모서리가 둥근 사각형 56"/>
          <p:cNvSpPr/>
          <p:nvPr/>
        </p:nvSpPr>
        <p:spPr>
          <a:xfrm>
            <a:off x="6370340" y="2269204"/>
            <a:ext cx="2234108" cy="2455940"/>
          </a:xfrm>
          <a:prstGeom prst="round2SameRect">
            <a:avLst>
              <a:gd name="adj1" fmla="val 0"/>
              <a:gd name="adj2" fmla="val 0"/>
            </a:avLst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8" name="양쪽 모서리가 잘린 사각형 57"/>
          <p:cNvSpPr/>
          <p:nvPr/>
        </p:nvSpPr>
        <p:spPr>
          <a:xfrm flipV="1">
            <a:off x="6489898" y="2214653"/>
            <a:ext cx="1994992" cy="382579"/>
          </a:xfrm>
          <a:prstGeom prst="snip2Same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6769323" y="2240214"/>
            <a:ext cx="1456781" cy="358624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재활용업체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6385944" y="2610185"/>
            <a:ext cx="2203263" cy="181588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전년도 </a:t>
            </a:r>
            <a:r>
              <a:rPr lang="ko-KR" altLang="en-US" sz="14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재활용실적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관리           </a:t>
            </a:r>
            <a:endParaRPr lang="en-US" altLang="ko-KR" sz="1400" b="1" spc="-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~12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lang="en-US" altLang="ko-KR" sz="14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R="0" lvl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폐기물재활용 </a:t>
            </a:r>
            <a:r>
              <a:rPr kumimoji="0" lang="ko-KR" altLang="en-US" sz="14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실적보고</a:t>
            </a:r>
            <a:endParaRPr kumimoji="0" lang="en-US" altLang="ko-KR" sz="14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</a:t>
            </a:r>
            <a:r>
              <a:rPr kumimoji="0" lang="en-US" altLang="ko-KR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lang="ko-KR" altLang="en-US" sz="14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폐관법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시행규칙 별지</a:t>
            </a:r>
            <a:endParaRPr lang="en-US" altLang="ko-KR" sz="1400" b="1" spc="-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제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52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서식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0" lang="en-US" altLang="ko-KR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</a:p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40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* 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서면 제출</a:t>
            </a:r>
            <a:endParaRPr lang="en-US" altLang="ko-KR" sz="1400" b="1" spc="-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-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* </a:t>
            </a: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올바로시스템 제출</a:t>
            </a:r>
            <a:r>
              <a:rPr kumimoji="0" lang="en-US" altLang="ko-KR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</a:p>
        </p:txBody>
      </p:sp>
      <p:cxnSp>
        <p:nvCxnSpPr>
          <p:cNvPr id="75" name="직선 연결선 74"/>
          <p:cNvCxnSpPr/>
          <p:nvPr/>
        </p:nvCxnSpPr>
        <p:spPr>
          <a:xfrm>
            <a:off x="6471370" y="2204864"/>
            <a:ext cx="137939" cy="12660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직사각형 61"/>
          <p:cNvSpPr/>
          <p:nvPr/>
        </p:nvSpPr>
        <p:spPr>
          <a:xfrm>
            <a:off x="681677" y="171080"/>
            <a:ext cx="6678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ko-KR" altLang="en-US" sz="2800" b="1" i="0" u="none" strike="noStrike" kern="1200" cap="none" spc="-100" normalizeH="0" baseline="0" noProof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통계 개요</a:t>
            </a:r>
            <a:endParaRPr kumimoji="0" lang="ko-KR" altLang="en-US" sz="2800" b="1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189037" y="133757"/>
            <a:ext cx="360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en-US" altLang="ko-KR" sz="3600" b="0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</a:t>
            </a:r>
            <a:endParaRPr kumimoji="0" lang="ko-KR" altLang="en-US" sz="3600" b="0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6" name="제목 1"/>
          <p:cNvSpPr txBox="1">
            <a:spLocks/>
          </p:cNvSpPr>
          <p:nvPr/>
        </p:nvSpPr>
        <p:spPr>
          <a:xfrm>
            <a:off x="1504119" y="991773"/>
            <a:ext cx="7442951" cy="738664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defPPr>
              <a:defRPr lang="ko-KR"/>
            </a:defPPr>
            <a:lvl1pPr defTabSz="1330325" eaLnBrk="0" hangingPunct="0">
              <a:spcBef>
                <a:spcPts val="300"/>
              </a:spcBef>
              <a:spcAft>
                <a:spcPts val="300"/>
              </a:spcAft>
              <a:buSzPct val="100000"/>
              <a:tabLst>
                <a:tab pos="1045596" algn="l"/>
              </a:tabLst>
              <a:defRPr sz="1700" spc="-100">
                <a:ln>
                  <a:solidFill>
                    <a:schemeClr val="accent1">
                      <a:shade val="95000"/>
                      <a:satMod val="105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285750" marR="0" lvl="0" indent="-285750" algn="l" defTabSz="1330325" rtl="0" eaLnBrk="0" fontAlgn="base" latinLnBrk="1" hangingPunct="0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Clr>
                <a:schemeClr val="accent5"/>
              </a:buClr>
              <a:buSzPct val="100000"/>
              <a:buFont typeface="Wingdings" panose="05000000000000000000" pitchFamily="2" charset="2"/>
              <a:buChar char="ü"/>
              <a:tabLst>
                <a:tab pos="1045596" algn="l"/>
              </a:tabLst>
              <a:defRPr/>
            </a:pPr>
            <a:r>
              <a:rPr kumimoji="0" lang="ko-KR" altLang="en-US" sz="1600" b="1" i="0" u="none" strike="noStrike" kern="1200" cap="none" spc="-8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재활용업체</a:t>
            </a:r>
            <a:r>
              <a:rPr kumimoji="0" lang="ko-KR" altLang="en-US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재활용 </a:t>
            </a:r>
            <a:r>
              <a:rPr kumimoji="0" lang="ko-KR" altLang="en-US" sz="1600" b="1" i="0" u="none" strike="noStrike" kern="1200" cap="none" spc="-8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실적보고</a:t>
            </a:r>
            <a:r>
              <a:rPr kumimoji="0" lang="en-US" altLang="ko-KR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올바로 또는</a:t>
            </a:r>
            <a:r>
              <a:rPr kumimoji="0" lang="en-US" altLang="ko-KR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서면</a:t>
            </a:r>
            <a:r>
              <a:rPr kumimoji="0" lang="en-US" altLang="ko-KR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→ 환경청</a:t>
            </a:r>
            <a:r>
              <a:rPr kumimoji="0" lang="en-US" altLang="ko-KR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/</a:t>
            </a:r>
            <a:r>
              <a:rPr kumimoji="0" lang="ko-KR" altLang="en-US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시도</a:t>
            </a:r>
            <a:r>
              <a:rPr kumimoji="0" lang="en-US" altLang="ko-KR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지자체</a:t>
            </a:r>
            <a:r>
              <a:rPr kumimoji="0" lang="en-US" altLang="ko-KR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별 서식 작성 → 한국환경공단 통계 총괄 서식 작성 및 공표</a:t>
            </a:r>
            <a:r>
              <a:rPr kumimoji="0" lang="en-US" altLang="ko-KR" sz="16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endParaRPr kumimoji="0" lang="ko-KR" altLang="en-US" sz="16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0" name="그룹 69"/>
          <p:cNvGrpSpPr/>
          <p:nvPr/>
        </p:nvGrpSpPr>
        <p:grpSpPr>
          <a:xfrm>
            <a:off x="8676456" y="6390456"/>
            <a:ext cx="504056" cy="467544"/>
            <a:chOff x="7416824" y="5471553"/>
            <a:chExt cx="504056" cy="467544"/>
          </a:xfrm>
        </p:grpSpPr>
        <p:sp>
          <p:nvSpPr>
            <p:cNvPr id="84" name="직각 삼각형 83"/>
            <p:cNvSpPr/>
            <p:nvPr/>
          </p:nvSpPr>
          <p:spPr>
            <a:xfrm flipH="1">
              <a:off x="7416824" y="5471553"/>
              <a:ext cx="467544" cy="467544"/>
            </a:xfrm>
            <a:prstGeom prst="rtTriangle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900" b="0" i="0" u="none" strike="noStrike" kern="1200" cap="none" spc="-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5" name="직사각형 84"/>
            <p:cNvSpPr/>
            <p:nvPr/>
          </p:nvSpPr>
          <p:spPr>
            <a:xfrm>
              <a:off x="7560840" y="5677486"/>
              <a:ext cx="360040" cy="2616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20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100" b="1" i="0" u="none" strike="noStrike" kern="1200" cap="none" spc="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6</a:t>
              </a:r>
              <a:endParaRPr kumimoji="0" lang="en-US" altLang="ko-KR" sz="1100" b="1" i="0" u="none" strike="noStrike" kern="1200" cap="none" spc="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0" y="1058444"/>
            <a:ext cx="1466075" cy="432050"/>
            <a:chOff x="-324544" y="1268761"/>
            <a:chExt cx="1790619" cy="432050"/>
          </a:xfrm>
        </p:grpSpPr>
        <p:sp>
          <p:nvSpPr>
            <p:cNvPr id="50" name="양쪽 모서리가 둥근 사각형 49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4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80" normalizeH="0" baseline="0" noProof="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작성체계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179512" y="1052513"/>
            <a:ext cx="77821" cy="215774"/>
            <a:chOff x="179512" y="980728"/>
            <a:chExt cx="77821" cy="215774"/>
          </a:xfrm>
        </p:grpSpPr>
        <p:cxnSp>
          <p:nvCxnSpPr>
            <p:cNvPr id="60" name="직선 연결선 59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직선 연결선 85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직사각형 87"/>
          <p:cNvSpPr/>
          <p:nvPr/>
        </p:nvSpPr>
        <p:spPr>
          <a:xfrm>
            <a:off x="3600407" y="2240214"/>
            <a:ext cx="1831321" cy="35862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환경청</a:t>
            </a:r>
            <a:r>
              <a:rPr lang="en-US" altLang="ko-KR" sz="16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6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시도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지자체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lang="ko-KR" altLang="en-US" sz="14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왼쪽 화살표 5"/>
          <p:cNvSpPr/>
          <p:nvPr/>
        </p:nvSpPr>
        <p:spPr>
          <a:xfrm>
            <a:off x="2830862" y="2644607"/>
            <a:ext cx="587572" cy="348692"/>
          </a:xfrm>
          <a:prstGeom prst="lef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9" name="왼쪽 화살표 88"/>
          <p:cNvSpPr/>
          <p:nvPr/>
        </p:nvSpPr>
        <p:spPr>
          <a:xfrm rot="10800000">
            <a:off x="2797928" y="3077724"/>
            <a:ext cx="587572" cy="348692"/>
          </a:xfrm>
          <a:prstGeom prst="lef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0" name="왼쪽 화살표 89"/>
          <p:cNvSpPr/>
          <p:nvPr/>
        </p:nvSpPr>
        <p:spPr>
          <a:xfrm>
            <a:off x="5743713" y="2864284"/>
            <a:ext cx="587572" cy="348692"/>
          </a:xfrm>
          <a:prstGeom prst="lef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1" name="직사각형 90"/>
          <p:cNvSpPr/>
          <p:nvPr/>
        </p:nvSpPr>
        <p:spPr>
          <a:xfrm>
            <a:off x="536753" y="4942172"/>
            <a:ext cx="79125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* </a:t>
            </a: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공문 발송 시 업체별 사업자 정보가 포함되어 </a:t>
            </a: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보안 문서로 전환하여 발송 </a:t>
            </a: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필요</a:t>
            </a:r>
            <a:endParaRPr kumimoji="0" lang="ko-KR" altLang="en-US" sz="14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382700" y="2636912"/>
            <a:ext cx="2381661" cy="181588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4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재활용실적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보고 자료    </a:t>
            </a:r>
            <a:endParaRPr lang="en-US" altLang="ko-KR" sz="1400" b="1" spc="-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40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검토 후→ 확정           </a:t>
            </a:r>
            <a:endParaRPr lang="en-US" altLang="ko-KR" sz="1400" b="1" spc="-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올바로시스템 내   </a:t>
            </a:r>
            <a:endParaRPr lang="en-US" altLang="ko-KR" sz="1400" b="1" spc="-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40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4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실적확정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0" lang="en-US" altLang="ko-KR" sz="14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R="0" lvl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통계 기초자료 제출→ 공단 </a:t>
            </a:r>
            <a:endParaRPr kumimoji="0" lang="en-US" altLang="ko-KR" sz="14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lang="en-US" altLang="ko-KR" sz="140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업체현황자료</a:t>
            </a:r>
            <a:endParaRPr lang="en-US" altLang="ko-KR" sz="1400" b="1" spc="-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algn="l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-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* </a:t>
            </a:r>
            <a:r>
              <a:rPr kumimoji="0" lang="ko-KR" altLang="en-US" sz="14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수기실적</a:t>
            </a: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자료</a:t>
            </a:r>
            <a:r>
              <a:rPr kumimoji="0" lang="en-US" altLang="ko-KR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직사각형 35"/>
              <p:cNvSpPr/>
              <p:nvPr/>
            </p:nvSpPr>
            <p:spPr>
              <a:xfrm>
                <a:off x="515284" y="2646206"/>
                <a:ext cx="2276523" cy="1692771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R="0" lvl="0" algn="l" defTabSz="914400" rtl="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US" altLang="ko-KR" sz="1400" b="1" spc="-5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 </a:t>
                </a:r>
                <a:r>
                  <a:rPr lang="ko-KR" altLang="en-US" sz="1400" b="1" spc="-5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시도 및 환경청 총괄 취합</a:t>
                </a:r>
                <a:endParaRPr lang="en-US" altLang="ko-KR" sz="1400" b="1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R="0" lvl="0" algn="l" defTabSz="914400" rtl="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US" altLang="ko-KR" sz="600" b="1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R="0" lvl="0" algn="l" defTabSz="914400" rtl="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US" altLang="ko-KR" sz="1400" b="1" spc="-5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 </a:t>
                </a:r>
                <a:r>
                  <a:rPr lang="ko-KR" altLang="en-US" sz="1400" b="1" spc="-5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기초자료 오류 검토 후 </a:t>
                </a:r>
                <a14:m>
                  <m:oMath xmlns:m="http://schemas.openxmlformats.org/officeDocument/2006/math">
                    <m:r>
                      <a:rPr lang="ko-KR" altLang="en-US" sz="1400" b="1" i="1" spc="-50" smtClean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→</m:t>
                    </m:r>
                  </m:oMath>
                </a14:m>
                <a:r>
                  <a:rPr kumimoji="0" lang="en-US" altLang="ko-KR" sz="14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 </a:t>
                </a:r>
                <a:r>
                  <a:rPr lang="ko-KR" altLang="en-US" sz="1400" b="1" spc="-5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환경청</a:t>
                </a:r>
                <a:r>
                  <a:rPr lang="en-US" altLang="ko-KR" sz="1400" b="1" spc="-5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</a:t>
                </a:r>
                <a:r>
                  <a:rPr lang="ko-KR" altLang="en-US" sz="1400" b="1" spc="-5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시도 </a:t>
                </a:r>
                <a:r>
                  <a:rPr kumimoji="0" lang="ko-KR" altLang="en-US" sz="14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공문 발송</a:t>
                </a:r>
                <a:endParaRPr kumimoji="0" lang="en-US" altLang="ko-KR" sz="1400" b="1" i="0" u="none" strike="noStrike" kern="1200" cap="none" spc="-5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  <a:p>
                <a:pPr marR="0" lvl="0" algn="l" defTabSz="914400" rtl="0" eaLnBrk="1" fontAlgn="auto" latinLnBrk="1" hangingPunct="1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US" altLang="ko-KR" sz="14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- </a:t>
                </a:r>
                <a:r>
                  <a:rPr kumimoji="0" lang="ko-KR" altLang="en-US" sz="14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통계 작성 및 공표</a:t>
                </a:r>
                <a:endParaRPr kumimoji="0" lang="en-US" altLang="ko-KR" sz="1400" b="1" i="0" u="none" strike="noStrike" kern="1200" cap="none" spc="-5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  <a:p>
                <a:pPr marR="0" lvl="0" algn="l" defTabSz="914400" rtl="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ko-KR" altLang="en-US" sz="14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  </a:t>
                </a:r>
                <a:r>
                  <a:rPr lang="en-US" altLang="ko-KR" sz="1400" b="1" spc="-5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sz="1400" b="1" spc="-5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* </a:t>
                </a:r>
                <a:r>
                  <a:rPr lang="ko-KR" altLang="en-US" sz="1400" b="1" spc="-5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간행물 제작 배포</a:t>
                </a:r>
                <a:endParaRPr lang="en-US" altLang="ko-KR" sz="1400" b="1" spc="-5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R="0" lvl="0" algn="l" defTabSz="914400" rtl="0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US" altLang="ko-KR" sz="1400" b="1" i="0" u="none" strike="noStrike" kern="1200" cap="none" spc="-50" normalizeH="0" baseline="0" noProof="0" dirty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 </a:t>
                </a:r>
                <a:r>
                  <a:rPr kumimoji="0" lang="en-US" altLang="ko-KR" sz="14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  * </a:t>
                </a:r>
                <a:r>
                  <a:rPr kumimoji="0" lang="ko-KR" altLang="en-US" sz="14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온라인 게재</a:t>
                </a:r>
                <a:endParaRPr kumimoji="0" lang="en-US" altLang="ko-KR" sz="1400" b="1" i="0" u="none" strike="noStrike" kern="1200" cap="none" spc="-5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mc:Choice>
        <mc:Fallback xmlns="">
          <p:sp>
            <p:nvSpPr>
              <p:cNvPr id="36" name="직사각형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284" y="2646206"/>
                <a:ext cx="2276523" cy="169277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55945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9" grpId="0" animBg="1"/>
      <p:bldP spid="9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양쪽 모서리가 둥근 사각형 24"/>
          <p:cNvSpPr/>
          <p:nvPr/>
        </p:nvSpPr>
        <p:spPr bwMode="auto">
          <a:xfrm>
            <a:off x="390847" y="908721"/>
            <a:ext cx="8362306" cy="2592287"/>
          </a:xfrm>
          <a:prstGeom prst="round2SameRect">
            <a:avLst>
              <a:gd name="adj1" fmla="val 3198"/>
              <a:gd name="adj2" fmla="val 0"/>
            </a:avLst>
          </a:prstGeom>
          <a:solidFill>
            <a:schemeClr val="bg1"/>
          </a:solidFill>
          <a:ln w="22225"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0" name="양쪽 모서리가 둥근 사각형 39"/>
          <p:cNvSpPr/>
          <p:nvPr/>
        </p:nvSpPr>
        <p:spPr>
          <a:xfrm>
            <a:off x="741934" y="1789036"/>
            <a:ext cx="2533922" cy="1423939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741934" y="2222282"/>
            <a:ext cx="24162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 재활용시설을 갖추고 </a:t>
            </a:r>
            <a:endParaRPr kumimoji="0" lang="en-US" altLang="ko-KR" sz="12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984807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중간가공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984807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폐기물을 만드는 영업</a:t>
            </a:r>
            <a:endParaRPr kumimoji="0" lang="ko-KR" altLang="en-US" sz="12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984807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6" name="양쪽 모서리가 둥근 사각형 45"/>
          <p:cNvSpPr/>
          <p:nvPr/>
        </p:nvSpPr>
        <p:spPr>
          <a:xfrm>
            <a:off x="3334222" y="1789037"/>
            <a:ext cx="2540778" cy="1423939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3334223" y="2234930"/>
            <a:ext cx="24162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 재활용시설을 갖추고 </a:t>
            </a:r>
            <a:endParaRPr kumimoji="0" lang="en-US" altLang="ko-KR" sz="12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984807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중간가공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984807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폐기물을 제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984807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13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984807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조의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984807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984807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에 따른 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폐기물의 재활용 원칙 및 준수사항에 따라 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984807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재활용하는 영업</a:t>
            </a:r>
            <a:endParaRPr kumimoji="0" lang="ko-KR" altLang="en-US" sz="12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984807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1" name="양쪽 모서리가 둥근 사각형 50"/>
          <p:cNvSpPr/>
          <p:nvPr/>
        </p:nvSpPr>
        <p:spPr>
          <a:xfrm>
            <a:off x="5926510" y="1789036"/>
            <a:ext cx="2416274" cy="1423939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1" name="양쪽 모서리가 잘린 사각형 40"/>
          <p:cNvSpPr/>
          <p:nvPr/>
        </p:nvSpPr>
        <p:spPr>
          <a:xfrm flipV="1">
            <a:off x="952575" y="1789029"/>
            <a:ext cx="1994992" cy="375060"/>
          </a:xfrm>
          <a:prstGeom prst="snip2SameRect">
            <a:avLst/>
          </a:prstGeom>
          <a:solidFill>
            <a:srgbClr val="3EB0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123728" y="1797247"/>
            <a:ext cx="1652686" cy="35862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중간재활용업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7" name="양쪽 모서리가 잘린 사각형 46"/>
          <p:cNvSpPr/>
          <p:nvPr/>
        </p:nvSpPr>
        <p:spPr>
          <a:xfrm flipV="1">
            <a:off x="3544863" y="1789029"/>
            <a:ext cx="1994992" cy="375060"/>
          </a:xfrm>
          <a:prstGeom prst="snip2SameRect">
            <a:avLst/>
          </a:prstGeom>
          <a:solidFill>
            <a:srgbClr val="619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3716016" y="1797248"/>
            <a:ext cx="1652686" cy="35862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최종재활용업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2" name="양쪽 모서리가 잘린 사각형 51"/>
          <p:cNvSpPr/>
          <p:nvPr/>
        </p:nvSpPr>
        <p:spPr>
          <a:xfrm flipV="1">
            <a:off x="6137151" y="1789029"/>
            <a:ext cx="1994992" cy="375060"/>
          </a:xfrm>
          <a:prstGeom prst="snip2Same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6308304" y="1797248"/>
            <a:ext cx="1652686" cy="35862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종합재활용업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5926510" y="2234930"/>
            <a:ext cx="24162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 재활용시설을 갖추고 </a:t>
            </a:r>
            <a:endParaRPr kumimoji="0" lang="en-US" altLang="ko-KR" sz="12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984807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중간재활용업과 최종재활용업을 함께 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하는 영업</a:t>
            </a:r>
            <a:endParaRPr kumimoji="0" lang="ko-KR" altLang="en-US" sz="12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403698" y="1068359"/>
            <a:ext cx="8349132" cy="551421"/>
            <a:chOff x="403698" y="3065777"/>
            <a:chExt cx="8349132" cy="551421"/>
          </a:xfrm>
        </p:grpSpPr>
        <p:grpSp>
          <p:nvGrpSpPr>
            <p:cNvPr id="31" name="그룹 30"/>
            <p:cNvGrpSpPr/>
            <p:nvPr/>
          </p:nvGrpSpPr>
          <p:grpSpPr>
            <a:xfrm>
              <a:off x="403698" y="3116435"/>
              <a:ext cx="8349132" cy="500763"/>
              <a:chOff x="1034932" y="1107057"/>
              <a:chExt cx="8349132" cy="500763"/>
            </a:xfrm>
          </p:grpSpPr>
          <p:sp>
            <p:nvSpPr>
              <p:cNvPr id="32" name="직사각형 31"/>
              <p:cNvSpPr/>
              <p:nvPr/>
            </p:nvSpPr>
            <p:spPr>
              <a:xfrm>
                <a:off x="1034932" y="1107057"/>
                <a:ext cx="8349132" cy="500763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87000">
                    <a:schemeClr val="accent1">
                      <a:lumMod val="40000"/>
                      <a:lumOff val="60000"/>
                    </a:schemeClr>
                  </a:gs>
                </a:gsLst>
                <a:lin ang="1200000" scaled="0"/>
              </a:gradFill>
              <a:ln>
                <a:noFill/>
              </a:ln>
              <a:effectLst>
                <a:innerShdw blurRad="63500" dist="50800">
                  <a:prstClr val="black">
                    <a:alpha val="1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33" name="직사각형 32"/>
              <p:cNvSpPr/>
              <p:nvPr/>
            </p:nvSpPr>
            <p:spPr>
              <a:xfrm>
                <a:off x="2179921" y="1218939"/>
                <a:ext cx="6036909" cy="276999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폐기물처리업</a:t>
                </a:r>
                <a:r>
                  <a:rPr kumimoji="0" lang="en-US" altLang="ko-KR" sz="18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(</a:t>
                </a:r>
                <a:r>
                  <a:rPr kumimoji="0" lang="ko-KR" altLang="en-US" sz="1800" b="1" i="0" u="none" strike="noStrike" kern="1200" cap="none" spc="-50" normalizeH="0" baseline="0" noProof="0" dirty="0" err="1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재활용업</a:t>
                </a:r>
                <a:r>
                  <a:rPr kumimoji="0" lang="en-US" altLang="ko-KR" sz="18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)</a:t>
                </a:r>
                <a:r>
                  <a:rPr kumimoji="0" lang="ko-KR" altLang="en-US" sz="18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 업종 구분</a:t>
                </a:r>
                <a:r>
                  <a:rPr kumimoji="0" lang="en-US" altLang="ko-KR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(</a:t>
                </a:r>
                <a:r>
                  <a:rPr kumimoji="0" lang="ko-KR" altLang="en-US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폐기물관리법 제</a:t>
                </a:r>
                <a:r>
                  <a:rPr kumimoji="0" lang="en-US" altLang="ko-KR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25</a:t>
                </a:r>
                <a:r>
                  <a:rPr kumimoji="0" lang="ko-KR" altLang="en-US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조 제</a:t>
                </a:r>
                <a:r>
                  <a:rPr kumimoji="0" lang="en-US" altLang="ko-KR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5</a:t>
                </a:r>
                <a:r>
                  <a:rPr kumimoji="0" lang="ko-KR" altLang="en-US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항</a:t>
                </a:r>
                <a:r>
                  <a:rPr kumimoji="0" lang="en-US" altLang="ko-KR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)</a:t>
                </a:r>
                <a:endParaRPr kumimoji="0" lang="ko-KR" altLang="en-US" sz="1600" b="1" i="0" u="none" strike="noStrike" kern="1200" cap="none" spc="-50" normalizeH="0" baseline="0" noProof="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9" name="그룹 8"/>
            <p:cNvGrpSpPr/>
            <p:nvPr/>
          </p:nvGrpSpPr>
          <p:grpSpPr>
            <a:xfrm>
              <a:off x="1302068" y="3065777"/>
              <a:ext cx="6539864" cy="294301"/>
              <a:chOff x="1802920" y="3116434"/>
              <a:chExt cx="6539864" cy="294301"/>
            </a:xfrm>
          </p:grpSpPr>
          <p:grpSp>
            <p:nvGrpSpPr>
              <p:cNvPr id="57" name="그룹 56"/>
              <p:cNvGrpSpPr/>
              <p:nvPr/>
            </p:nvGrpSpPr>
            <p:grpSpPr>
              <a:xfrm>
                <a:off x="1802920" y="3116434"/>
                <a:ext cx="294301" cy="294301"/>
                <a:chOff x="0" y="1958842"/>
                <a:chExt cx="294301" cy="294301"/>
              </a:xfrm>
            </p:grpSpPr>
            <p:sp>
              <p:nvSpPr>
                <p:cNvPr id="55" name="모서리가 둥근 직사각형 54"/>
                <p:cNvSpPr/>
                <p:nvPr/>
              </p:nvSpPr>
              <p:spPr>
                <a:xfrm>
                  <a:off x="0" y="1958843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1F77F9">
                    <a:alpha val="70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100" b="0" i="0" u="none" strike="noStrike" kern="1200" cap="none" spc="-10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56" name="모서리가 둥근 직사각형 55"/>
                <p:cNvSpPr/>
                <p:nvPr/>
              </p:nvSpPr>
              <p:spPr>
                <a:xfrm rot="16200000">
                  <a:off x="95215" y="1863628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446A8">
                    <a:alpha val="69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43200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400" b="0" i="0" u="none" strike="noStrike" kern="1200" cap="none" spc="-7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>
                      <a:outerShdw blurRad="127000" algn="ctr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  <p:grpSp>
            <p:nvGrpSpPr>
              <p:cNvPr id="58" name="그룹 57"/>
              <p:cNvGrpSpPr/>
              <p:nvPr/>
            </p:nvGrpSpPr>
            <p:grpSpPr>
              <a:xfrm flipH="1">
                <a:off x="8048483" y="3116434"/>
                <a:ext cx="294301" cy="294301"/>
                <a:chOff x="0" y="1958842"/>
                <a:chExt cx="294301" cy="294301"/>
              </a:xfrm>
            </p:grpSpPr>
            <p:sp>
              <p:nvSpPr>
                <p:cNvPr id="59" name="모서리가 둥근 직사각형 58"/>
                <p:cNvSpPr/>
                <p:nvPr/>
              </p:nvSpPr>
              <p:spPr>
                <a:xfrm>
                  <a:off x="0" y="1958843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1F77F9">
                    <a:alpha val="70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100" b="0" i="0" u="none" strike="noStrike" kern="1200" cap="none" spc="-10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60" name="모서리가 둥근 직사각형 59"/>
                <p:cNvSpPr/>
                <p:nvPr/>
              </p:nvSpPr>
              <p:spPr>
                <a:xfrm rot="16200000">
                  <a:off x="95215" y="1863628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446A8">
                    <a:alpha val="69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43200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400" b="0" i="0" u="none" strike="noStrike" kern="1200" cap="none" spc="-7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>
                      <a:outerShdw blurRad="127000" algn="ctr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</p:grpSp>
      </p:grpSp>
      <p:sp>
        <p:nvSpPr>
          <p:cNvPr id="61" name="직사각형 60"/>
          <p:cNvSpPr/>
          <p:nvPr/>
        </p:nvSpPr>
        <p:spPr>
          <a:xfrm>
            <a:off x="681677" y="171080"/>
            <a:ext cx="6678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ko-KR" altLang="en-US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통계 개요</a:t>
            </a:r>
            <a:endParaRPr kumimoji="0" lang="ko-KR" altLang="en-US" sz="2800" b="1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89037" y="133757"/>
            <a:ext cx="360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en-US" altLang="ko-KR" sz="3600" b="0" i="0" u="none" strike="noStrike" kern="1200" cap="none" spc="-100" normalizeH="0" baseline="0" noProof="0" dirty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</a:t>
            </a:r>
            <a:endParaRPr kumimoji="0" lang="ko-KR" altLang="en-US" sz="3600" b="0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8676456" y="6390456"/>
            <a:ext cx="504056" cy="467544"/>
            <a:chOff x="7416824" y="5471553"/>
            <a:chExt cx="504056" cy="467544"/>
          </a:xfrm>
        </p:grpSpPr>
        <p:sp>
          <p:nvSpPr>
            <p:cNvPr id="67" name="직각 삼각형 66"/>
            <p:cNvSpPr/>
            <p:nvPr/>
          </p:nvSpPr>
          <p:spPr>
            <a:xfrm flipH="1">
              <a:off x="7416824" y="5471553"/>
              <a:ext cx="467544" cy="467544"/>
            </a:xfrm>
            <a:prstGeom prst="rtTriangle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1200" cap="none" spc="-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7560840" y="5677486"/>
              <a:ext cx="360040" cy="2616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20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7</a:t>
              </a:r>
              <a:endParaRPr kumimoji="0" lang="en-US" altLang="ko-KR" sz="1050" b="1" i="0" u="none" strike="noStrike" kern="1200" cap="none" spc="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45" name="양쪽 모서리가 둥근 사각형 44"/>
          <p:cNvSpPr/>
          <p:nvPr/>
        </p:nvSpPr>
        <p:spPr bwMode="auto">
          <a:xfrm>
            <a:off x="395536" y="3431134"/>
            <a:ext cx="8362306" cy="3365065"/>
          </a:xfrm>
          <a:prstGeom prst="round2SameRect">
            <a:avLst>
              <a:gd name="adj1" fmla="val 3198"/>
              <a:gd name="adj2" fmla="val 0"/>
            </a:avLst>
          </a:prstGeom>
          <a:solidFill>
            <a:schemeClr val="bg1"/>
          </a:solidFill>
          <a:ln w="22225"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2" name="양쪽 모서리가 둥근 사각형 71"/>
          <p:cNvSpPr/>
          <p:nvPr/>
        </p:nvSpPr>
        <p:spPr>
          <a:xfrm>
            <a:off x="646841" y="4126771"/>
            <a:ext cx="3890323" cy="2337827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588545" y="4471140"/>
            <a:ext cx="3964312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marR="0" lvl="0" indent="-17145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성토재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도로기층재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복토재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차수재</a:t>
            </a:r>
            <a:endParaRPr kumimoji="0" lang="en-US" altLang="ko-KR" sz="12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171450" marR="0" lvl="0" indent="-17145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동식물성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잔재물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및 음식물류 폐기물 등으로 퇴비 및 가축 먹이</a:t>
            </a:r>
            <a:endParaRPr kumimoji="0" lang="en-US" altLang="ko-KR" sz="12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171450" marR="0" lvl="0" indent="-17145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12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폐자동차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및 폐가전제품의 수리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수선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</a:p>
          <a:p>
            <a:pPr marL="171450" marR="0" lvl="0" indent="-17145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유기성 오니 등 지렁이 </a:t>
            </a:r>
            <a:r>
              <a:rPr lang="ko-KR" altLang="en-US" sz="12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분변토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폐어망으로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미생물 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담체</a:t>
            </a:r>
            <a:endParaRPr kumimoji="0" lang="en-US" altLang="ko-KR" sz="12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171450" marR="0" lvl="0" indent="-17145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철도용 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폐받침목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폐타이어를 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원형 그대로 활용</a:t>
            </a:r>
            <a:endParaRPr kumimoji="0" lang="en-US" altLang="ko-KR" sz="12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171450" marR="0" lvl="0" indent="-17145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폐의류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및 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폐섬유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등 재활용하는 자 등</a:t>
            </a:r>
            <a:endParaRPr kumimoji="0" lang="ko-KR" altLang="en-US" sz="12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8" name="양쪽 모서리가 잘린 사각형 77"/>
          <p:cNvSpPr/>
          <p:nvPr/>
        </p:nvSpPr>
        <p:spPr>
          <a:xfrm flipV="1">
            <a:off x="1506042" y="4126765"/>
            <a:ext cx="1994992" cy="375060"/>
          </a:xfrm>
          <a:prstGeom prst="snip2SameRect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1677195" y="4134983"/>
            <a:ext cx="1652686" cy="35862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</a:t>
            </a:r>
            <a:r>
              <a:rPr kumimoji="0" lang="en-US" altLang="ko-KR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66</a:t>
            </a: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 </a:t>
            </a: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②항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91" name="그룹 90"/>
          <p:cNvGrpSpPr/>
          <p:nvPr/>
        </p:nvGrpSpPr>
        <p:grpSpPr>
          <a:xfrm>
            <a:off x="403698" y="3535635"/>
            <a:ext cx="8349132" cy="551421"/>
            <a:chOff x="403698" y="3065777"/>
            <a:chExt cx="8349132" cy="551421"/>
          </a:xfrm>
        </p:grpSpPr>
        <p:grpSp>
          <p:nvGrpSpPr>
            <p:cNvPr id="92" name="그룹 91"/>
            <p:cNvGrpSpPr/>
            <p:nvPr/>
          </p:nvGrpSpPr>
          <p:grpSpPr>
            <a:xfrm>
              <a:off x="403698" y="3116435"/>
              <a:ext cx="8349132" cy="500763"/>
              <a:chOff x="1034932" y="1107057"/>
              <a:chExt cx="8349132" cy="500763"/>
            </a:xfrm>
          </p:grpSpPr>
          <p:sp>
            <p:nvSpPr>
              <p:cNvPr id="100" name="직사각형 99"/>
              <p:cNvSpPr/>
              <p:nvPr/>
            </p:nvSpPr>
            <p:spPr>
              <a:xfrm>
                <a:off x="1034932" y="1107057"/>
                <a:ext cx="8349132" cy="500763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87000">
                    <a:schemeClr val="accent1">
                      <a:lumMod val="40000"/>
                      <a:lumOff val="60000"/>
                    </a:schemeClr>
                  </a:gs>
                </a:gsLst>
                <a:lin ang="1200000" scaled="0"/>
              </a:gradFill>
              <a:ln>
                <a:noFill/>
              </a:ln>
              <a:effectLst>
                <a:innerShdw blurRad="63500" dist="50800">
                  <a:prstClr val="black">
                    <a:alpha val="1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01" name="직사각형 100"/>
              <p:cNvSpPr/>
              <p:nvPr/>
            </p:nvSpPr>
            <p:spPr>
              <a:xfrm>
                <a:off x="2078938" y="1218939"/>
                <a:ext cx="6238887" cy="276999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폐기물처리 신고자</a:t>
                </a:r>
                <a:r>
                  <a:rPr kumimoji="0" lang="en-US" altLang="ko-KR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(</a:t>
                </a:r>
                <a:r>
                  <a:rPr kumimoji="0" lang="ko-KR" altLang="en-US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폐기물관리법 제</a:t>
                </a:r>
                <a:r>
                  <a:rPr kumimoji="0" lang="en-US" altLang="ko-KR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46</a:t>
                </a:r>
                <a:r>
                  <a:rPr kumimoji="0" lang="ko-KR" altLang="en-US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조 및 동법 시행규칙 제</a:t>
                </a:r>
                <a:r>
                  <a:rPr kumimoji="0" lang="en-US" altLang="ko-KR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66</a:t>
                </a:r>
                <a:r>
                  <a:rPr kumimoji="0" lang="ko-KR" altLang="en-US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조</a:t>
                </a:r>
                <a:r>
                  <a:rPr kumimoji="0" lang="en-US" altLang="ko-KR" sz="16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)</a:t>
                </a:r>
                <a:r>
                  <a:rPr kumimoji="0" lang="en-US" altLang="ko-KR" sz="18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)</a:t>
                </a:r>
                <a:endParaRPr kumimoji="0" lang="ko-KR" altLang="en-US" sz="1800" b="1" i="0" u="none" strike="noStrike" kern="1200" cap="none" spc="-50" normalizeH="0" baseline="0" noProof="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93" name="그룹 92"/>
            <p:cNvGrpSpPr/>
            <p:nvPr/>
          </p:nvGrpSpPr>
          <p:grpSpPr>
            <a:xfrm>
              <a:off x="1302068" y="3065777"/>
              <a:ext cx="6539864" cy="294301"/>
              <a:chOff x="1802920" y="3116434"/>
              <a:chExt cx="6539864" cy="294301"/>
            </a:xfrm>
          </p:grpSpPr>
          <p:grpSp>
            <p:nvGrpSpPr>
              <p:cNvPr id="94" name="그룹 93"/>
              <p:cNvGrpSpPr/>
              <p:nvPr/>
            </p:nvGrpSpPr>
            <p:grpSpPr>
              <a:xfrm>
                <a:off x="1802920" y="3116434"/>
                <a:ext cx="294301" cy="294301"/>
                <a:chOff x="0" y="1958842"/>
                <a:chExt cx="294301" cy="294301"/>
              </a:xfrm>
            </p:grpSpPr>
            <p:sp>
              <p:nvSpPr>
                <p:cNvPr id="98" name="모서리가 둥근 직사각형 97"/>
                <p:cNvSpPr/>
                <p:nvPr/>
              </p:nvSpPr>
              <p:spPr>
                <a:xfrm>
                  <a:off x="0" y="1958843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1F77F9">
                    <a:alpha val="70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100" b="0" i="0" u="none" strike="noStrike" kern="1200" cap="none" spc="-10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99" name="모서리가 둥근 직사각형 98"/>
                <p:cNvSpPr/>
                <p:nvPr/>
              </p:nvSpPr>
              <p:spPr>
                <a:xfrm rot="16200000">
                  <a:off x="95215" y="1863628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446A8">
                    <a:alpha val="69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43200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400" b="0" i="0" u="none" strike="noStrike" kern="1200" cap="none" spc="-7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>
                      <a:outerShdw blurRad="127000" algn="ctr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  <p:grpSp>
            <p:nvGrpSpPr>
              <p:cNvPr id="95" name="그룹 94"/>
              <p:cNvGrpSpPr/>
              <p:nvPr/>
            </p:nvGrpSpPr>
            <p:grpSpPr>
              <a:xfrm flipH="1">
                <a:off x="8048483" y="3116434"/>
                <a:ext cx="294301" cy="294301"/>
                <a:chOff x="0" y="1958842"/>
                <a:chExt cx="294301" cy="294301"/>
              </a:xfrm>
            </p:grpSpPr>
            <p:sp>
              <p:nvSpPr>
                <p:cNvPr id="96" name="모서리가 둥근 직사각형 95"/>
                <p:cNvSpPr/>
                <p:nvPr/>
              </p:nvSpPr>
              <p:spPr>
                <a:xfrm>
                  <a:off x="0" y="1958843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1F77F9">
                    <a:alpha val="70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100" b="0" i="0" u="none" strike="noStrike" kern="1200" cap="none" spc="-10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97" name="모서리가 둥근 직사각형 96"/>
                <p:cNvSpPr/>
                <p:nvPr/>
              </p:nvSpPr>
              <p:spPr>
                <a:xfrm rot="16200000">
                  <a:off x="95215" y="1863628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446A8">
                    <a:alpha val="69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43200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400" b="0" i="0" u="none" strike="noStrike" kern="1200" cap="none" spc="-7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>
                      <a:outerShdw blurRad="127000" algn="ctr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</p:grpSp>
      </p:grpSp>
      <p:sp>
        <p:nvSpPr>
          <p:cNvPr id="110" name="직사각형 109"/>
          <p:cNvSpPr/>
          <p:nvPr/>
        </p:nvSpPr>
        <p:spPr>
          <a:xfrm>
            <a:off x="646840" y="6488422"/>
            <a:ext cx="79125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* </a:t>
            </a: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수집운반 실적은 재활용실적에서 제외</a:t>
            </a:r>
            <a:endParaRPr kumimoji="0" lang="ko-KR" altLang="en-US" sz="14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C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9" name="양쪽 모서리가 둥근 사각형 68"/>
          <p:cNvSpPr/>
          <p:nvPr/>
        </p:nvSpPr>
        <p:spPr>
          <a:xfrm>
            <a:off x="4669495" y="4126771"/>
            <a:ext cx="3890323" cy="2337827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1" name="양쪽 모서리가 잘린 사각형 70"/>
          <p:cNvSpPr/>
          <p:nvPr/>
        </p:nvSpPr>
        <p:spPr>
          <a:xfrm flipV="1">
            <a:off x="5528696" y="4126765"/>
            <a:ext cx="1994992" cy="375060"/>
          </a:xfrm>
          <a:prstGeom prst="snip2Same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5699849" y="4120396"/>
            <a:ext cx="1652686" cy="3877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제</a:t>
            </a:r>
            <a:r>
              <a:rPr kumimoji="0" lang="en-US" altLang="ko-KR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66</a:t>
            </a: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 </a:t>
            </a: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③</a:t>
            </a:r>
            <a:r>
              <a:rPr kumimoji="0" lang="en-US" altLang="ko-KR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④</a:t>
            </a: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항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4592086" y="4505848"/>
            <a:ext cx="400365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환경부령으로 정하는 폐기물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폐지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고철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2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폐포장재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2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재촉법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-</a:t>
            </a:r>
            <a:r>
              <a:rPr lang="ko-KR" altLang="en-US" sz="12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재활용의무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대상의 종이팩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유리병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2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금속캔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합성수지 재질 및 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회용 봉투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쇼핑백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재활용 방법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선별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압축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감용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절단하는 방법</a:t>
            </a:r>
            <a:endParaRPr lang="ko-KR" altLang="en-US" sz="1200" b="1" spc="-8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572851" y="6065725"/>
            <a:ext cx="4060131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200" b="1" i="0" u="none" strike="noStrike" kern="1200" cap="none" spc="-80" normalizeH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[</a:t>
            </a:r>
            <a:r>
              <a:rPr kumimoji="0" lang="ko-KR" altLang="en-US" sz="1200" b="1" i="0" u="none" strike="noStrike" kern="1200" cap="none" spc="-80" normalizeH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시행규칙 별표 </a:t>
            </a:r>
            <a:r>
              <a:rPr kumimoji="0" lang="en-US" altLang="ko-KR" sz="1200" b="1" i="0" u="none" strike="noStrike" kern="1200" cap="none" spc="-80" normalizeH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16 </a:t>
            </a:r>
            <a:r>
              <a:rPr kumimoji="0" lang="ko-KR" altLang="en-US" sz="1200" b="1" i="0" u="none" strike="noStrike" kern="1200" cap="none" spc="-80" normalizeH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참조</a:t>
            </a:r>
            <a:r>
              <a:rPr kumimoji="0" lang="en-US" altLang="ko-KR" sz="1200" b="1" i="0" u="none" strike="noStrike" kern="1200" cap="none" spc="-80" normalizeH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]</a:t>
            </a:r>
            <a:endParaRPr kumimoji="0" lang="ko-KR" altLang="en-US" sz="12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156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/>
      <p:bldP spid="78" grpId="0" animBg="1"/>
      <p:bldP spid="79" grpId="0"/>
      <p:bldP spid="110" grpId="0"/>
      <p:bldP spid="69" grpId="0" animBg="1"/>
      <p:bldP spid="71" grpId="0" animBg="1"/>
      <p:bldP spid="77" grpId="0"/>
      <p:bldP spid="82" grpId="0"/>
      <p:bldP spid="6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양쪽 모서리가 둥근 사각형 24"/>
          <p:cNvSpPr/>
          <p:nvPr/>
        </p:nvSpPr>
        <p:spPr bwMode="auto">
          <a:xfrm>
            <a:off x="390847" y="908721"/>
            <a:ext cx="8362306" cy="5597377"/>
          </a:xfrm>
          <a:prstGeom prst="round2SameRect">
            <a:avLst>
              <a:gd name="adj1" fmla="val 3198"/>
              <a:gd name="adj2" fmla="val 0"/>
            </a:avLst>
          </a:prstGeom>
          <a:solidFill>
            <a:schemeClr val="bg1"/>
          </a:solidFill>
          <a:ln w="22225"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0" name="양쪽 모서리가 둥근 사각형 39"/>
          <p:cNvSpPr/>
          <p:nvPr/>
        </p:nvSpPr>
        <p:spPr>
          <a:xfrm>
            <a:off x="539552" y="1772822"/>
            <a:ext cx="2974082" cy="1975122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627333" y="2102073"/>
            <a:ext cx="28950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* 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시행규칙 별표 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</a:t>
            </a:r>
          </a:p>
          <a:p>
            <a:pPr marL="171450" marR="0" lvl="0" indent="-17145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지정폐기물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의료폐기물 포함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71450" marR="0" lvl="0" indent="-17145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사업장일반폐기물</a:t>
            </a:r>
            <a:endParaRPr kumimoji="0" lang="en-US" altLang="ko-KR" sz="12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171450" marR="0" lvl="0" indent="-17145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1200" b="1" spc="-5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생활폐기물</a:t>
            </a:r>
            <a:endParaRPr kumimoji="0" lang="ko-KR" altLang="en-US" sz="12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984807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1" name="양쪽 모서리가 잘린 사각형 40"/>
          <p:cNvSpPr/>
          <p:nvPr/>
        </p:nvSpPr>
        <p:spPr>
          <a:xfrm flipV="1">
            <a:off x="750193" y="1772816"/>
            <a:ext cx="2561921" cy="375060"/>
          </a:xfrm>
          <a:prstGeom prst="snip2SameRect">
            <a:avLst/>
          </a:prstGeom>
          <a:solidFill>
            <a:srgbClr val="3EB0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749870" y="1766447"/>
            <a:ext cx="2459918" cy="3877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 종류별 </a:t>
            </a:r>
            <a:r>
              <a:rPr kumimoji="0" lang="ko-KR" altLang="en-US" sz="16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세부분류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403698" y="1068359"/>
            <a:ext cx="8349132" cy="551421"/>
            <a:chOff x="403698" y="3065777"/>
            <a:chExt cx="8349132" cy="551421"/>
          </a:xfrm>
        </p:grpSpPr>
        <p:grpSp>
          <p:nvGrpSpPr>
            <p:cNvPr id="31" name="그룹 30"/>
            <p:cNvGrpSpPr/>
            <p:nvPr/>
          </p:nvGrpSpPr>
          <p:grpSpPr>
            <a:xfrm>
              <a:off x="403698" y="3116435"/>
              <a:ext cx="8349132" cy="500763"/>
              <a:chOff x="1034932" y="1107057"/>
              <a:chExt cx="8349132" cy="500763"/>
            </a:xfrm>
          </p:grpSpPr>
          <p:sp>
            <p:nvSpPr>
              <p:cNvPr id="32" name="직사각형 31"/>
              <p:cNvSpPr/>
              <p:nvPr/>
            </p:nvSpPr>
            <p:spPr>
              <a:xfrm>
                <a:off x="1034932" y="1107057"/>
                <a:ext cx="8349132" cy="500763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87000">
                    <a:schemeClr val="accent1">
                      <a:lumMod val="40000"/>
                      <a:lumOff val="60000"/>
                    </a:schemeClr>
                  </a:gs>
                </a:gsLst>
                <a:lin ang="1200000" scaled="0"/>
              </a:gradFill>
              <a:ln>
                <a:noFill/>
              </a:ln>
              <a:effectLst>
                <a:innerShdw blurRad="63500" dist="50800">
                  <a:prstClr val="black">
                    <a:alpha val="1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33" name="직사각형 32"/>
              <p:cNvSpPr/>
              <p:nvPr/>
            </p:nvSpPr>
            <p:spPr>
              <a:xfrm>
                <a:off x="2690484" y="1218939"/>
                <a:ext cx="5015797" cy="276999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폐기물 종류 및 재활용 유형 등 관련 폐기물관리법</a:t>
                </a:r>
                <a:endParaRPr kumimoji="0" lang="ko-KR" altLang="en-US" sz="1600" b="1" i="0" u="none" strike="noStrike" kern="1200" cap="none" spc="-50" normalizeH="0" baseline="0" noProof="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9" name="그룹 8"/>
            <p:cNvGrpSpPr/>
            <p:nvPr/>
          </p:nvGrpSpPr>
          <p:grpSpPr>
            <a:xfrm>
              <a:off x="1302068" y="3065777"/>
              <a:ext cx="6539864" cy="294301"/>
              <a:chOff x="1802920" y="3116434"/>
              <a:chExt cx="6539864" cy="294301"/>
            </a:xfrm>
          </p:grpSpPr>
          <p:grpSp>
            <p:nvGrpSpPr>
              <p:cNvPr id="57" name="그룹 56"/>
              <p:cNvGrpSpPr/>
              <p:nvPr/>
            </p:nvGrpSpPr>
            <p:grpSpPr>
              <a:xfrm>
                <a:off x="1802920" y="3116434"/>
                <a:ext cx="294301" cy="294301"/>
                <a:chOff x="0" y="1958842"/>
                <a:chExt cx="294301" cy="294301"/>
              </a:xfrm>
            </p:grpSpPr>
            <p:sp>
              <p:nvSpPr>
                <p:cNvPr id="55" name="모서리가 둥근 직사각형 54"/>
                <p:cNvSpPr/>
                <p:nvPr/>
              </p:nvSpPr>
              <p:spPr>
                <a:xfrm>
                  <a:off x="0" y="1958843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1F77F9">
                    <a:alpha val="70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100" b="0" i="0" u="none" strike="noStrike" kern="1200" cap="none" spc="-10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56" name="모서리가 둥근 직사각형 55"/>
                <p:cNvSpPr/>
                <p:nvPr/>
              </p:nvSpPr>
              <p:spPr>
                <a:xfrm rot="16200000">
                  <a:off x="95215" y="1863628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446A8">
                    <a:alpha val="69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43200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400" b="0" i="0" u="none" strike="noStrike" kern="1200" cap="none" spc="-7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>
                      <a:outerShdw blurRad="127000" algn="ctr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  <p:grpSp>
            <p:nvGrpSpPr>
              <p:cNvPr id="58" name="그룹 57"/>
              <p:cNvGrpSpPr/>
              <p:nvPr/>
            </p:nvGrpSpPr>
            <p:grpSpPr>
              <a:xfrm flipH="1">
                <a:off x="8048483" y="3116434"/>
                <a:ext cx="294301" cy="294301"/>
                <a:chOff x="0" y="1958842"/>
                <a:chExt cx="294301" cy="294301"/>
              </a:xfrm>
            </p:grpSpPr>
            <p:sp>
              <p:nvSpPr>
                <p:cNvPr id="59" name="모서리가 둥근 직사각형 58"/>
                <p:cNvSpPr/>
                <p:nvPr/>
              </p:nvSpPr>
              <p:spPr>
                <a:xfrm>
                  <a:off x="0" y="1958843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1F77F9">
                    <a:alpha val="70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100" b="0" i="0" u="none" strike="noStrike" kern="1200" cap="none" spc="-10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60" name="모서리가 둥근 직사각형 59"/>
                <p:cNvSpPr/>
                <p:nvPr/>
              </p:nvSpPr>
              <p:spPr>
                <a:xfrm rot="16200000">
                  <a:off x="95215" y="1863628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446A8">
                    <a:alpha val="69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43200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400" b="0" i="0" u="none" strike="noStrike" kern="1200" cap="none" spc="-7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>
                      <a:outerShdw blurRad="127000" algn="ctr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</p:grpSp>
      </p:grpSp>
      <p:sp>
        <p:nvSpPr>
          <p:cNvPr id="61" name="직사각형 60"/>
          <p:cNvSpPr/>
          <p:nvPr/>
        </p:nvSpPr>
        <p:spPr>
          <a:xfrm>
            <a:off x="681677" y="171080"/>
            <a:ext cx="6678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ko-KR" altLang="en-US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통계 개요</a:t>
            </a:r>
            <a:endParaRPr kumimoji="0" lang="ko-KR" altLang="en-US" sz="2800" b="1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89037" y="133757"/>
            <a:ext cx="360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en-US" altLang="ko-KR" sz="3600" b="0" i="0" u="none" strike="noStrike" kern="1200" cap="none" spc="-100" normalizeH="0" baseline="0" noProof="0" dirty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</a:t>
            </a:r>
            <a:endParaRPr kumimoji="0" lang="ko-KR" altLang="en-US" sz="3600" b="0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8676456" y="6390456"/>
            <a:ext cx="504056" cy="467544"/>
            <a:chOff x="7416824" y="5471553"/>
            <a:chExt cx="504056" cy="467544"/>
          </a:xfrm>
        </p:grpSpPr>
        <p:sp>
          <p:nvSpPr>
            <p:cNvPr id="67" name="직각 삼각형 66"/>
            <p:cNvSpPr/>
            <p:nvPr/>
          </p:nvSpPr>
          <p:spPr>
            <a:xfrm flipH="1">
              <a:off x="7416824" y="5471553"/>
              <a:ext cx="467544" cy="467544"/>
            </a:xfrm>
            <a:prstGeom prst="rtTriangle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1200" cap="none" spc="-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7560840" y="5677486"/>
              <a:ext cx="360040" cy="2616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20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8</a:t>
              </a:r>
              <a:endParaRPr kumimoji="0" lang="en-US" altLang="ko-KR" sz="1050" b="1" i="0" u="none" strike="noStrike" kern="1200" cap="none" spc="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63" name="양쪽 모서리가 둥근 사각형 62"/>
          <p:cNvSpPr/>
          <p:nvPr/>
        </p:nvSpPr>
        <p:spPr>
          <a:xfrm>
            <a:off x="539552" y="3967894"/>
            <a:ext cx="6063742" cy="2360576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627333" y="4297145"/>
            <a:ext cx="590252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* 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시행규칙 별표 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</a:t>
            </a:r>
          </a:p>
          <a:p>
            <a:pPr marL="228600" marR="0" lvl="0" indent="-22860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원형 그대로 또는 단순 수리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수선 재사용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(R-1,2)</a:t>
            </a:r>
          </a:p>
          <a:p>
            <a:pPr marL="228600" marR="0" lvl="0" indent="-22860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재생이용할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수 있는 상태로 만들거나 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재생이용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(R-3,4)</a:t>
            </a:r>
          </a:p>
          <a:p>
            <a:pPr marL="228600" marR="0" lvl="0" indent="-22860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농업이나 </a:t>
            </a:r>
            <a:r>
              <a:rPr lang="ko-KR" altLang="en-US" sz="12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토질개선을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위하여 재활용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(R-5,6)</a:t>
            </a:r>
          </a:p>
          <a:p>
            <a:pPr marL="228600" marR="0" lvl="0" indent="-22860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토양이나 공유수면 등에 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성토재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복토재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도로기층재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채움재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등으로 재활용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(R-7)</a:t>
            </a:r>
          </a:p>
          <a:p>
            <a:pPr marL="228600" marR="0" lvl="0" indent="-22860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에너지를 직접 회수하거나 회수할 수 있는 상태로 만드는 유형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(R-8,9)</a:t>
            </a:r>
          </a:p>
          <a:p>
            <a:pPr marL="228600" marR="0" lvl="0" indent="-22860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AutoNum type="arabicPeriod"/>
              <a:tabLst/>
              <a:defRPr/>
            </a:pP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제품 제조 등을 위한 중간가공폐기물을 만드는 유형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(R-10)</a:t>
            </a:r>
            <a:endParaRPr kumimoji="0" lang="ko-KR" altLang="en-US" sz="12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984807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5" name="양쪽 모서리가 잘린 사각형 64"/>
          <p:cNvSpPr/>
          <p:nvPr/>
        </p:nvSpPr>
        <p:spPr>
          <a:xfrm flipV="1">
            <a:off x="946414" y="3967888"/>
            <a:ext cx="5223404" cy="375060"/>
          </a:xfrm>
          <a:prstGeom prst="snip2Same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946090" y="3961519"/>
            <a:ext cx="5015433" cy="3877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재활용 유형별</a:t>
            </a: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세부분류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9" name="양쪽 모서리가 둥근 사각형 68"/>
          <p:cNvSpPr/>
          <p:nvPr/>
        </p:nvSpPr>
        <p:spPr>
          <a:xfrm>
            <a:off x="3644879" y="1772822"/>
            <a:ext cx="5031577" cy="1975122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3660653" y="2102073"/>
            <a:ext cx="49401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* 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시행규칙 별표 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의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</a:t>
            </a:r>
          </a:p>
          <a:p>
            <a:pPr marL="171450" marR="0" lvl="0" indent="-17145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폐기물 종류별 재활용 가능 유형 및 사전 분석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확인 필요   여부 제시</a:t>
            </a:r>
            <a:endParaRPr lang="en-US" altLang="ko-KR" sz="1200" b="1" spc="-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200" b="1" i="0" u="none" strike="noStrike" kern="1200" cap="none" spc="-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 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예시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01-01-01 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폐폴리에틸렌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(PE)- R-3-3, R-4-4, R-10, </a:t>
            </a:r>
            <a:r>
              <a:rPr lang="ko-KR" altLang="en-US" sz="12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사전확인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X</a:t>
            </a:r>
          </a:p>
          <a:p>
            <a:pPr lvl="0">
              <a:lnSpc>
                <a:spcPct val="150000"/>
              </a:lnSpc>
              <a:defRPr/>
            </a:pPr>
            <a:r>
              <a:rPr kumimoji="0" lang="en-US" altLang="ko-KR" sz="1200" b="1" i="0" u="none" strike="noStrike" kern="1200" cap="none" spc="-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        51-11-01 </a:t>
            </a:r>
            <a:r>
              <a:rPr kumimoji="0" lang="ko-KR" altLang="en-US" sz="12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폐흡착제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 R-1-1, R-3-1, R-3-2 …, </a:t>
            </a:r>
            <a:r>
              <a:rPr lang="ko-KR" altLang="en-US" sz="12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사전확인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X</a:t>
            </a:r>
            <a:endParaRPr lang="en-US" altLang="ko-KR" sz="1200" b="1" spc="-5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           51-11-01 </a:t>
            </a:r>
            <a:r>
              <a:rPr lang="ko-KR" altLang="en-US" sz="1200" b="1" spc="-50" dirty="0" err="1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폐흡착제</a:t>
            </a:r>
            <a:r>
              <a:rPr lang="en-US" altLang="ko-KR" sz="120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- 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R-4-2, R-10,  </a:t>
            </a:r>
            <a:r>
              <a:rPr lang="ko-KR" altLang="en-US" sz="12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사전확인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</a:rPr>
              <a:t>O</a:t>
            </a: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)         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endParaRPr kumimoji="0" lang="en-US" altLang="ko-KR" sz="12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R="0" lvl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20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endParaRPr kumimoji="0" lang="ko-KR" altLang="en-US" sz="12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984807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1" name="양쪽 모서리가 잘린 사각형 70"/>
          <p:cNvSpPr/>
          <p:nvPr/>
        </p:nvSpPr>
        <p:spPr>
          <a:xfrm flipV="1">
            <a:off x="4193421" y="1772816"/>
            <a:ext cx="3906971" cy="375060"/>
          </a:xfrm>
          <a:prstGeom prst="snip2Same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4193097" y="1766447"/>
            <a:ext cx="3751414" cy="3877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 종류별 </a:t>
            </a:r>
            <a:r>
              <a:rPr lang="ko-KR" altLang="en-US" sz="16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재활용 가능 유형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3" name="양쪽 모서리가 둥근 사각형 72"/>
          <p:cNvSpPr/>
          <p:nvPr/>
        </p:nvSpPr>
        <p:spPr>
          <a:xfrm>
            <a:off x="6691075" y="3974158"/>
            <a:ext cx="2027890" cy="2354312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6667645" y="4303409"/>
            <a:ext cx="20513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* </a:t>
            </a:r>
            <a:r>
              <a:rPr kumimoji="0" lang="ko-KR" altLang="en-US" sz="12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시행규칙 별표 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</a:t>
            </a:r>
            <a:r>
              <a:rPr lang="en-US" altLang="ko-KR" sz="12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kumimoji="0" lang="en-US" altLang="ko-KR" sz="12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171450" marR="0" lvl="0" indent="-17145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2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</a:t>
            </a:r>
            <a:r>
              <a:rPr kumimoji="0" lang="ko-KR" altLang="en-US" sz="1200" b="1" i="0" u="none" strike="noStrike" kern="1200" cap="none" spc="-80" normalizeH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재활용의 </a:t>
            </a:r>
            <a:r>
              <a:rPr kumimoji="0" lang="ko-KR" altLang="en-US" sz="12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공통     기준 및 유형별 세부적인 기준 제시</a:t>
            </a:r>
            <a:endParaRPr kumimoji="0" lang="ko-KR" altLang="en-US" sz="12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5" name="양쪽 모서리가 잘린 사각형 74"/>
          <p:cNvSpPr/>
          <p:nvPr/>
        </p:nvSpPr>
        <p:spPr>
          <a:xfrm flipV="1">
            <a:off x="6901717" y="3974152"/>
            <a:ext cx="1746856" cy="375060"/>
          </a:xfrm>
          <a:prstGeom prst="snip2Same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901393" y="3982370"/>
            <a:ext cx="1677305" cy="35862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재활용 기준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810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1619672" y="1024273"/>
            <a:ext cx="7133159" cy="830997"/>
          </a:xfrm>
          <a:prstGeom prst="rect">
            <a:avLst/>
          </a:prstGeom>
          <a:ln w="12700">
            <a:noFill/>
          </a:ln>
        </p:spPr>
        <p:txBody>
          <a:bodyPr wrap="square" lIns="0" tIns="0" rIns="0" bIns="0" anchor="t">
            <a:spAutoFit/>
          </a:bodyPr>
          <a:lstStyle>
            <a:defPPr>
              <a:defRPr lang="ko-KR"/>
            </a:defPPr>
            <a:lvl1pPr defTabSz="1330325" eaLnBrk="0" hangingPunct="0">
              <a:spcBef>
                <a:spcPts val="300"/>
              </a:spcBef>
              <a:spcAft>
                <a:spcPts val="300"/>
              </a:spcAft>
              <a:buSzPct val="100000"/>
              <a:tabLst>
                <a:tab pos="1045596" algn="l"/>
              </a:tabLst>
              <a:defRPr sz="1700" spc="-100">
                <a:ln>
                  <a:solidFill>
                    <a:schemeClr val="accent1">
                      <a:shade val="95000"/>
                      <a:satMod val="105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285750" marR="0" lvl="0" indent="-285750" algn="l" defTabSz="1330325" rtl="0" eaLnBrk="0" fontAlgn="base" latinLnBrk="1" hangingPunct="0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ü"/>
              <a:tabLst>
                <a:tab pos="1045596" algn="l"/>
              </a:tabLst>
              <a:defRPr/>
            </a:pPr>
            <a:r>
              <a:rPr kumimoji="0" lang="en-US" altLang="ko-KR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’17</a:t>
            </a:r>
            <a:r>
              <a:rPr kumimoji="0" lang="ko-KR" altLang="en-US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년 통계청 정기품질진단 결과  </a:t>
            </a:r>
            <a:r>
              <a:rPr kumimoji="0" lang="en-US" altLang="ko-KR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‘</a:t>
            </a:r>
            <a:r>
              <a:rPr kumimoji="0" lang="ko-KR" altLang="en-US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기타</a:t>
            </a:r>
            <a:r>
              <a:rPr kumimoji="0" lang="en-US" altLang="ko-KR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‘ </a:t>
            </a:r>
            <a:r>
              <a:rPr kumimoji="0" lang="ko-KR" altLang="en-US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항목 과다에 대한 개선 요청    </a:t>
            </a:r>
            <a:r>
              <a:rPr kumimoji="0" lang="en-US" altLang="ko-KR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통계 공표 분류기준 재정비 필요</a:t>
            </a:r>
            <a:r>
              <a:rPr kumimoji="0" lang="en-US" altLang="ko-KR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18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0" y="1058444"/>
            <a:ext cx="1466075" cy="432050"/>
            <a:chOff x="-324544" y="1268761"/>
            <a:chExt cx="1790619" cy="432050"/>
          </a:xfrm>
        </p:grpSpPr>
        <p:sp>
          <p:nvSpPr>
            <p:cNvPr id="4" name="양쪽 모서리가 둥근 사각형 3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8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배경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179512" y="1052513"/>
            <a:ext cx="77821" cy="215774"/>
            <a:chOff x="179512" y="980728"/>
            <a:chExt cx="77821" cy="215774"/>
          </a:xfrm>
        </p:grpSpPr>
        <p:cxnSp>
          <p:nvCxnSpPr>
            <p:cNvPr id="11" name="직선 연결선 10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직사각형 60"/>
          <p:cNvSpPr/>
          <p:nvPr/>
        </p:nvSpPr>
        <p:spPr>
          <a:xfrm>
            <a:off x="681677" y="171080"/>
            <a:ext cx="6678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ko-KR" altLang="en-US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통계 개요</a:t>
            </a:r>
            <a:r>
              <a:rPr kumimoji="0" lang="en-US" altLang="ko-KR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개선 사항</a:t>
            </a:r>
            <a:r>
              <a:rPr kumimoji="0" lang="en-US" altLang="ko-KR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2800" b="1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89037" y="133757"/>
            <a:ext cx="360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en-US" altLang="ko-KR" sz="3600" b="0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</a:t>
            </a:r>
            <a:endParaRPr kumimoji="0" lang="ko-KR" altLang="en-US" sz="3600" b="0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-1676" y="2011994"/>
            <a:ext cx="1466075" cy="432050"/>
            <a:chOff x="-324544" y="1268761"/>
            <a:chExt cx="1790619" cy="432050"/>
          </a:xfrm>
        </p:grpSpPr>
        <p:sp>
          <p:nvSpPr>
            <p:cNvPr id="42" name="양쪽 모서리가 둥근 사각형 41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3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8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문제점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177836" y="2006063"/>
            <a:ext cx="77821" cy="215774"/>
            <a:chOff x="179512" y="980728"/>
            <a:chExt cx="77821" cy="215774"/>
          </a:xfrm>
        </p:grpSpPr>
        <p:cxnSp>
          <p:nvCxnSpPr>
            <p:cNvPr id="45" name="직선 연결선 44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5" name="직사각형 64"/>
          <p:cNvSpPr/>
          <p:nvPr/>
        </p:nvSpPr>
        <p:spPr>
          <a:xfrm>
            <a:off x="1500375" y="1916832"/>
            <a:ext cx="71760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기존 통계 공표 폐기물 분류기준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재생제품명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등이 혼재된 자체 </a:t>
            </a:r>
            <a:r>
              <a:rPr kumimoji="0" lang="ko-KR" altLang="en-US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폐기물코드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및 다수의 폐기물  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‘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기타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‘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로 분류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endParaRPr kumimoji="0" lang="en-US" altLang="ko-KR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-1676" y="2930875"/>
            <a:ext cx="1466075" cy="432050"/>
            <a:chOff x="-324544" y="1268761"/>
            <a:chExt cx="1790619" cy="432050"/>
          </a:xfrm>
        </p:grpSpPr>
        <p:sp>
          <p:nvSpPr>
            <p:cNvPr id="67" name="양쪽 모서리가 둥근 사각형 66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68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8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개선내용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69" name="그룹 68"/>
          <p:cNvGrpSpPr/>
          <p:nvPr/>
        </p:nvGrpSpPr>
        <p:grpSpPr>
          <a:xfrm>
            <a:off x="177836" y="2924944"/>
            <a:ext cx="77821" cy="215774"/>
            <a:chOff x="179512" y="980728"/>
            <a:chExt cx="77821" cy="215774"/>
          </a:xfrm>
        </p:grpSpPr>
        <p:cxnSp>
          <p:nvCxnSpPr>
            <p:cNvPr id="70" name="직선 연결선 69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직선 연결선 70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6" name="양쪽 모서리가 둥근 사각형 95"/>
          <p:cNvSpPr/>
          <p:nvPr/>
        </p:nvSpPr>
        <p:spPr bwMode="auto">
          <a:xfrm>
            <a:off x="395536" y="3491880"/>
            <a:ext cx="8362306" cy="3033464"/>
          </a:xfrm>
          <a:prstGeom prst="round2SameRect">
            <a:avLst>
              <a:gd name="adj1" fmla="val 3198"/>
              <a:gd name="adj2" fmla="val 0"/>
            </a:avLst>
          </a:prstGeom>
          <a:solidFill>
            <a:schemeClr val="bg1"/>
          </a:solidFill>
          <a:ln w="22225"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7" name="양쪽 모서리가 둥근 사각형 96"/>
          <p:cNvSpPr/>
          <p:nvPr/>
        </p:nvSpPr>
        <p:spPr>
          <a:xfrm>
            <a:off x="646841" y="4265352"/>
            <a:ext cx="3890323" cy="197196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8" name="직사각형 97"/>
          <p:cNvSpPr/>
          <p:nvPr/>
        </p:nvSpPr>
        <p:spPr>
          <a:xfrm>
            <a:off x="804569" y="4749901"/>
            <a:ext cx="3335383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marR="0" lvl="0" indent="-17145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400" b="1" i="0" u="none" strike="noStrike" kern="1200" cap="none" spc="-5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재생제품</a:t>
            </a: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등과 혼재된 </a:t>
            </a:r>
            <a:r>
              <a:rPr lang="ko-KR" altLang="en-US" sz="14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폐기물코드</a:t>
            </a:r>
            <a:endParaRPr kumimoji="0" lang="en-US" altLang="ko-KR" sz="1400" b="1" i="0" u="none" strike="noStrike" kern="1200" cap="none" spc="-50" normalizeH="0" baseline="0" noProof="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marR="0" lvl="0" indent="-171450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폐기물 분류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104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항목</a:t>
            </a:r>
            <a:endParaRPr lang="en-US" altLang="ko-KR" sz="1400" b="1" spc="-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1200" cap="none" spc="-5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* </a:t>
            </a: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기타항목</a:t>
            </a:r>
            <a:r>
              <a:rPr kumimoji="0" lang="en-US" altLang="ko-KR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(20</a:t>
            </a: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kumimoji="0" lang="en-US" altLang="ko-KR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kumimoji="0" lang="ko-KR" altLang="en-US" sz="14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등 포함</a:t>
            </a:r>
            <a:endParaRPr kumimoji="0" lang="ko-KR" altLang="en-US" sz="14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9" name="양쪽 모서리가 잘린 사각형 98"/>
          <p:cNvSpPr/>
          <p:nvPr/>
        </p:nvSpPr>
        <p:spPr>
          <a:xfrm flipV="1">
            <a:off x="1506042" y="4265344"/>
            <a:ext cx="1994992" cy="375060"/>
          </a:xfrm>
          <a:prstGeom prst="snip2SameRect">
            <a:avLst/>
          </a:prstGeom>
          <a:solidFill>
            <a:srgbClr val="E4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00" name="직사각형 99"/>
          <p:cNvSpPr/>
          <p:nvPr/>
        </p:nvSpPr>
        <p:spPr>
          <a:xfrm>
            <a:off x="1677195" y="4273562"/>
            <a:ext cx="1652686" cy="35862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  존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01" name="그룹 100"/>
          <p:cNvGrpSpPr/>
          <p:nvPr/>
        </p:nvGrpSpPr>
        <p:grpSpPr>
          <a:xfrm>
            <a:off x="403698" y="3596381"/>
            <a:ext cx="8349132" cy="551421"/>
            <a:chOff x="403698" y="3065777"/>
            <a:chExt cx="8349132" cy="551421"/>
          </a:xfrm>
        </p:grpSpPr>
        <p:grpSp>
          <p:nvGrpSpPr>
            <p:cNvPr id="102" name="그룹 101"/>
            <p:cNvGrpSpPr/>
            <p:nvPr/>
          </p:nvGrpSpPr>
          <p:grpSpPr>
            <a:xfrm>
              <a:off x="403698" y="3116435"/>
              <a:ext cx="8349132" cy="500763"/>
              <a:chOff x="1034932" y="1107057"/>
              <a:chExt cx="8349132" cy="500763"/>
            </a:xfrm>
          </p:grpSpPr>
          <p:sp>
            <p:nvSpPr>
              <p:cNvPr id="110" name="직사각형 109"/>
              <p:cNvSpPr/>
              <p:nvPr/>
            </p:nvSpPr>
            <p:spPr>
              <a:xfrm>
                <a:off x="1034932" y="1107057"/>
                <a:ext cx="8349132" cy="500763"/>
              </a:xfrm>
              <a:prstGeom prst="rect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87000">
                    <a:schemeClr val="accent1">
                      <a:lumMod val="40000"/>
                      <a:lumOff val="60000"/>
                    </a:schemeClr>
                  </a:gs>
                </a:gsLst>
                <a:lin ang="1200000" scaled="0"/>
              </a:gradFill>
              <a:ln>
                <a:noFill/>
              </a:ln>
              <a:effectLst>
                <a:innerShdw blurRad="63500" dist="50800">
                  <a:prstClr val="black">
                    <a:alpha val="1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11" name="직사각형 110"/>
              <p:cNvSpPr/>
              <p:nvPr/>
            </p:nvSpPr>
            <p:spPr>
              <a:xfrm>
                <a:off x="2181531" y="1218939"/>
                <a:ext cx="6033703" cy="276999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폐기물관리법 시행규칙 별표</a:t>
                </a:r>
                <a:r>
                  <a:rPr kumimoji="0" lang="en-US" altLang="ko-KR" sz="18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4</a:t>
                </a:r>
                <a:r>
                  <a:rPr kumimoji="0" lang="ko-KR" altLang="en-US" sz="1800" b="1" i="0" u="none" strike="noStrike" kern="1200" cap="none" spc="-50" normalizeH="0" baseline="0" noProof="0" dirty="0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의 폐기물 분류체계와 </a:t>
                </a:r>
                <a:r>
                  <a:rPr kumimoji="0" lang="ko-KR" altLang="en-US" sz="1800" b="1" i="0" u="none" strike="noStrike" kern="1200" cap="none" spc="-50" normalizeH="0" baseline="0" noProof="0" dirty="0" err="1" smtClean="0">
                    <a:ln>
                      <a:solidFill>
                        <a:srgbClr val="4F81BD">
                          <a:alpha val="0"/>
                        </a:srgb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일치화</a:t>
                </a:r>
                <a:endParaRPr kumimoji="0" lang="ko-KR" altLang="en-US" sz="1800" b="1" i="0" u="none" strike="noStrike" kern="1200" cap="none" spc="-50" normalizeH="0" baseline="0" noProof="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103" name="그룹 102"/>
            <p:cNvGrpSpPr/>
            <p:nvPr/>
          </p:nvGrpSpPr>
          <p:grpSpPr>
            <a:xfrm>
              <a:off x="1302068" y="3065777"/>
              <a:ext cx="6539864" cy="294301"/>
              <a:chOff x="1802920" y="3116434"/>
              <a:chExt cx="6539864" cy="294301"/>
            </a:xfrm>
          </p:grpSpPr>
          <p:grpSp>
            <p:nvGrpSpPr>
              <p:cNvPr id="104" name="그룹 103"/>
              <p:cNvGrpSpPr/>
              <p:nvPr/>
            </p:nvGrpSpPr>
            <p:grpSpPr>
              <a:xfrm>
                <a:off x="1802920" y="3116434"/>
                <a:ext cx="294301" cy="294301"/>
                <a:chOff x="0" y="1958842"/>
                <a:chExt cx="294301" cy="294301"/>
              </a:xfrm>
            </p:grpSpPr>
            <p:sp>
              <p:nvSpPr>
                <p:cNvPr id="108" name="모서리가 둥근 직사각형 107"/>
                <p:cNvSpPr/>
                <p:nvPr/>
              </p:nvSpPr>
              <p:spPr>
                <a:xfrm>
                  <a:off x="0" y="1958843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1F77F9">
                    <a:alpha val="70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100" b="0" i="0" u="none" strike="noStrike" kern="1200" cap="none" spc="-10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09" name="모서리가 둥근 직사각형 108"/>
                <p:cNvSpPr/>
                <p:nvPr/>
              </p:nvSpPr>
              <p:spPr>
                <a:xfrm rot="16200000">
                  <a:off x="95215" y="1863628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446A8">
                    <a:alpha val="69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43200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400" b="0" i="0" u="none" strike="noStrike" kern="1200" cap="none" spc="-7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>
                      <a:outerShdw blurRad="127000" algn="ctr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  <p:grpSp>
            <p:nvGrpSpPr>
              <p:cNvPr id="105" name="그룹 104"/>
              <p:cNvGrpSpPr/>
              <p:nvPr/>
            </p:nvGrpSpPr>
            <p:grpSpPr>
              <a:xfrm flipH="1">
                <a:off x="8048483" y="3116434"/>
                <a:ext cx="294301" cy="294301"/>
                <a:chOff x="0" y="1958842"/>
                <a:chExt cx="294301" cy="294301"/>
              </a:xfrm>
            </p:grpSpPr>
            <p:sp>
              <p:nvSpPr>
                <p:cNvPr id="106" name="모서리가 둥근 직사각형 105"/>
                <p:cNvSpPr/>
                <p:nvPr/>
              </p:nvSpPr>
              <p:spPr>
                <a:xfrm>
                  <a:off x="0" y="1958843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1F77F9">
                    <a:alpha val="70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ctr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100" b="0" i="0" u="none" strike="noStrike" kern="1200" cap="none" spc="-10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107" name="모서리가 둥근 직사각형 106"/>
                <p:cNvSpPr/>
                <p:nvPr/>
              </p:nvSpPr>
              <p:spPr>
                <a:xfrm rot="16200000">
                  <a:off x="95215" y="1863628"/>
                  <a:ext cx="103871" cy="294300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0446A8">
                    <a:alpha val="69000"/>
                  </a:srgbClr>
                </a:solidFill>
                <a:ln w="3175" cap="sq">
                  <a:noFill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lIns="432000" tIns="0" rIns="0" bIns="0" rtlCol="0" anchor="ctr" anchorCtr="0">
                  <a:scene3d>
                    <a:camera prst="orthographicFront"/>
                    <a:lightRig rig="threePt" dir="t"/>
                  </a:scene3d>
                  <a:sp3d>
                    <a:bevelT w="0" h="38100"/>
                  </a:sp3d>
                </a:bodyPr>
                <a:lstStyle/>
                <a:p>
                  <a:pPr marL="0" marR="0" lvl="0" indent="-457200" algn="l" defTabSz="914400" rtl="0" eaLnBrk="1" fontAlgn="auto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400" b="0" i="0" u="none" strike="noStrike" kern="1200" cap="none" spc="-70" normalizeH="0" baseline="0" noProof="0" dirty="0">
                    <a:ln cap="sq">
                      <a:solidFill>
                        <a:srgbClr val="4F81BD">
                          <a:shade val="50000"/>
                          <a:alpha val="0"/>
                        </a:srgbClr>
                      </a:solidFill>
                      <a:miter lim="800000"/>
                    </a:ln>
                    <a:solidFill>
                      <a:prstClr val="white"/>
                    </a:solidFill>
                    <a:effectLst>
                      <a:outerShdw blurRad="127000" algn="ctr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</p:grpSp>
      </p:grpSp>
      <p:sp>
        <p:nvSpPr>
          <p:cNvPr id="112" name="양쪽 모서리가 둥근 사각형 111"/>
          <p:cNvSpPr/>
          <p:nvPr/>
        </p:nvSpPr>
        <p:spPr>
          <a:xfrm>
            <a:off x="4669495" y="4265352"/>
            <a:ext cx="3890323" cy="197196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3" name="양쪽 모서리가 잘린 사각형 112"/>
          <p:cNvSpPr/>
          <p:nvPr/>
        </p:nvSpPr>
        <p:spPr>
          <a:xfrm flipV="1">
            <a:off x="5528696" y="4265344"/>
            <a:ext cx="1994992" cy="375060"/>
          </a:xfrm>
          <a:prstGeom prst="snip2Same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5699849" y="4273562"/>
            <a:ext cx="1652686" cy="35862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-5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  선</a:t>
            </a:r>
            <a:endParaRPr kumimoji="0" lang="ko-KR" altLang="en-US" sz="1600" b="1" i="0" u="none" strike="noStrike" kern="1200" cap="none" spc="-5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5" name="직사각형 114"/>
          <p:cNvSpPr/>
          <p:nvPr/>
        </p:nvSpPr>
        <p:spPr>
          <a:xfrm>
            <a:off x="4852935" y="4690855"/>
            <a:ext cx="34362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폐기물관리법 분류</a:t>
            </a:r>
            <a:endParaRPr lang="en-US" altLang="ko-KR" sz="1400" b="1" spc="-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spc="-5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폐기물분류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89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개 항목</a:t>
            </a:r>
            <a:endParaRPr lang="en-US" altLang="ko-KR" sz="1400" b="1" spc="-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r>
              <a:rPr lang="en-US" altLang="ko-KR" sz="140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* 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지정폐기물 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36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개</a:t>
            </a:r>
            <a:endParaRPr lang="en-US" altLang="ko-KR" sz="1400" b="1" spc="-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r>
              <a:rPr lang="en-US" altLang="ko-KR" sz="140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* 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일반폐기물 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46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개</a:t>
            </a:r>
            <a:endParaRPr lang="en-US" altLang="ko-KR" sz="1400" b="1" spc="-5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r>
              <a:rPr lang="en-US" altLang="ko-KR" sz="1400" b="1" spc="-5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 * 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생활폐기물 </a:t>
            </a:r>
            <a:r>
              <a:rPr lang="en-US" altLang="ko-KR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7</a:t>
            </a:r>
            <a:r>
              <a:rPr lang="ko-KR" altLang="en-US" sz="1400" b="1" spc="-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개</a:t>
            </a:r>
            <a:endParaRPr lang="ko-KR" altLang="en-US" sz="1400" b="1" spc="-8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grpSp>
        <p:nvGrpSpPr>
          <p:cNvPr id="116" name="그룹 115"/>
          <p:cNvGrpSpPr/>
          <p:nvPr/>
        </p:nvGrpSpPr>
        <p:grpSpPr>
          <a:xfrm>
            <a:off x="8676456" y="6390456"/>
            <a:ext cx="504056" cy="467544"/>
            <a:chOff x="7416824" y="5471553"/>
            <a:chExt cx="504056" cy="467544"/>
          </a:xfrm>
        </p:grpSpPr>
        <p:sp>
          <p:nvSpPr>
            <p:cNvPr id="117" name="직각 삼각형 116"/>
            <p:cNvSpPr/>
            <p:nvPr/>
          </p:nvSpPr>
          <p:spPr>
            <a:xfrm flipH="1">
              <a:off x="7416824" y="5471553"/>
              <a:ext cx="467544" cy="467544"/>
            </a:xfrm>
            <a:prstGeom prst="rtTriangle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1200" cap="none" spc="-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18" name="직사각형 117"/>
            <p:cNvSpPr/>
            <p:nvPr/>
          </p:nvSpPr>
          <p:spPr>
            <a:xfrm>
              <a:off x="7560840" y="5677486"/>
              <a:ext cx="360040" cy="2616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20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9</a:t>
              </a:r>
              <a:endParaRPr kumimoji="0" lang="en-US" altLang="ko-KR" sz="1050" b="1" i="0" u="none" strike="noStrike" kern="1200" cap="none" spc="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742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/>
      <p:bldP spid="1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0" y="2592474"/>
            <a:ext cx="9144000" cy="42655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0" y="1916833"/>
            <a:ext cx="4563407" cy="1296144"/>
          </a:xfrm>
          <a:prstGeom prst="rect">
            <a:avLst/>
          </a:prstGeom>
          <a:solidFill>
            <a:srgbClr val="619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latin typeface="+mn-ea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580593" y="1916833"/>
            <a:ext cx="4563407" cy="1296144"/>
          </a:xfrm>
          <a:prstGeom prst="rect">
            <a:avLst/>
          </a:prstGeom>
          <a:solidFill>
            <a:srgbClr val="3EB0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55576" y="2132856"/>
            <a:ext cx="7615662" cy="136815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086662" y="2564904"/>
            <a:ext cx="2970685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base" latinLnBrk="0"/>
            <a:r>
              <a:rPr lang="ko-KR" altLang="en-US" sz="3600" b="1" spc="-3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서식 작성 방법</a:t>
            </a:r>
            <a:endParaRPr lang="en-US" altLang="ko-KR" sz="3600" b="1" spc="-3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7" name="다이아몬드 16"/>
          <p:cNvSpPr/>
          <p:nvPr/>
        </p:nvSpPr>
        <p:spPr>
          <a:xfrm>
            <a:off x="4067944" y="1411024"/>
            <a:ext cx="1008112" cy="1008112"/>
          </a:xfrm>
          <a:prstGeom prst="diamond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4248834" y="1591915"/>
            <a:ext cx="646332" cy="64633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base" latinLnBrk="0"/>
            <a:r>
              <a:rPr lang="en-US" altLang="ko-KR" sz="3600" b="1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</a:t>
            </a:r>
            <a:endParaRPr lang="en-US" altLang="ko-KR" sz="3600" b="1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0" y="3692780"/>
            <a:ext cx="9144000" cy="600316"/>
            <a:chOff x="0" y="3422550"/>
            <a:chExt cx="9144000" cy="600316"/>
          </a:xfrm>
        </p:grpSpPr>
        <p:sp>
          <p:nvSpPr>
            <p:cNvPr id="45" name="타원 44"/>
            <p:cNvSpPr/>
            <p:nvPr/>
          </p:nvSpPr>
          <p:spPr>
            <a:xfrm>
              <a:off x="4297228" y="3422550"/>
              <a:ext cx="600315" cy="600316"/>
            </a:xfrm>
            <a:prstGeom prst="ellipse">
              <a:avLst/>
            </a:prstGeom>
            <a:solidFill>
              <a:srgbClr val="619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+mn-ea"/>
              </a:endParaRPr>
            </a:p>
          </p:txBody>
        </p:sp>
        <p:sp>
          <p:nvSpPr>
            <p:cNvPr id="46" name="타원 45"/>
            <p:cNvSpPr/>
            <p:nvPr/>
          </p:nvSpPr>
          <p:spPr>
            <a:xfrm>
              <a:off x="3603018" y="3422550"/>
              <a:ext cx="600315" cy="600316"/>
            </a:xfrm>
            <a:prstGeom prst="ellipse">
              <a:avLst/>
            </a:prstGeom>
            <a:solidFill>
              <a:srgbClr val="3EB0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n-ea"/>
              </a:endParaRPr>
            </a:p>
          </p:txBody>
        </p:sp>
        <p:sp>
          <p:nvSpPr>
            <p:cNvPr id="47" name="타원 46"/>
            <p:cNvSpPr/>
            <p:nvPr/>
          </p:nvSpPr>
          <p:spPr>
            <a:xfrm>
              <a:off x="2915817" y="3422550"/>
              <a:ext cx="600315" cy="600316"/>
            </a:xfrm>
            <a:prstGeom prst="ellipse">
              <a:avLst/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n-ea"/>
              </a:endParaRPr>
            </a:p>
          </p:txBody>
        </p:sp>
        <p:sp>
          <p:nvSpPr>
            <p:cNvPr id="48" name="타원 47"/>
            <p:cNvSpPr/>
            <p:nvPr/>
          </p:nvSpPr>
          <p:spPr>
            <a:xfrm>
              <a:off x="5678640" y="3422550"/>
              <a:ext cx="600315" cy="600316"/>
            </a:xfrm>
            <a:prstGeom prst="ellipse">
              <a:avLst/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n-ea"/>
              </a:endParaRPr>
            </a:p>
          </p:txBody>
        </p:sp>
        <p:sp>
          <p:nvSpPr>
            <p:cNvPr id="49" name="타원 48"/>
            <p:cNvSpPr/>
            <p:nvPr/>
          </p:nvSpPr>
          <p:spPr>
            <a:xfrm>
              <a:off x="4991440" y="3422550"/>
              <a:ext cx="600315" cy="600316"/>
            </a:xfrm>
            <a:prstGeom prst="ellipse">
              <a:avLst/>
            </a:prstGeom>
            <a:solidFill>
              <a:srgbClr val="3EB0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n-ea"/>
              </a:endParaRPr>
            </a:p>
          </p:txBody>
        </p:sp>
        <p:cxnSp>
          <p:nvCxnSpPr>
            <p:cNvPr id="50" name="직선 연결선 49"/>
            <p:cNvCxnSpPr/>
            <p:nvPr/>
          </p:nvCxnSpPr>
          <p:spPr>
            <a:xfrm>
              <a:off x="0" y="3722708"/>
              <a:ext cx="28015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직선 연결선 50"/>
            <p:cNvCxnSpPr/>
            <p:nvPr/>
          </p:nvCxnSpPr>
          <p:spPr>
            <a:xfrm>
              <a:off x="6342434" y="3722708"/>
              <a:ext cx="28015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2" name="그림 51"/>
            <p:cNvPicPr>
              <a:picLocks noChangeAspect="1"/>
            </p:cNvPicPr>
            <p:nvPr/>
          </p:nvPicPr>
          <p:blipFill>
            <a:blip r:embed="rId2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2740" y="3574244"/>
              <a:ext cx="296929" cy="296929"/>
            </a:xfrm>
            <a:prstGeom prst="rect">
              <a:avLst/>
            </a:prstGeom>
          </p:spPr>
        </p:pic>
        <p:pic>
          <p:nvPicPr>
            <p:cNvPr id="53" name="그림 52"/>
            <p:cNvPicPr>
              <a:picLocks noChangeAspect="1"/>
            </p:cNvPicPr>
            <p:nvPr/>
          </p:nvPicPr>
          <p:blipFill>
            <a:blip r:embed="rId3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3676" y="3574244"/>
              <a:ext cx="296929" cy="296929"/>
            </a:xfrm>
            <a:prstGeom prst="rect">
              <a:avLst/>
            </a:prstGeom>
          </p:spPr>
        </p:pic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4340" y="3574244"/>
              <a:ext cx="296929" cy="296929"/>
            </a:xfrm>
            <a:prstGeom prst="rect">
              <a:avLst/>
            </a:prstGeom>
          </p:spPr>
        </p:pic>
        <p:pic>
          <p:nvPicPr>
            <p:cNvPr id="55" name="그림 54"/>
            <p:cNvPicPr>
              <a:picLocks noChangeAspect="1"/>
            </p:cNvPicPr>
            <p:nvPr/>
          </p:nvPicPr>
          <p:blipFill>
            <a:blip r:embed="rId5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8064" y="3574244"/>
              <a:ext cx="296929" cy="296929"/>
            </a:xfrm>
            <a:prstGeom prst="rect">
              <a:avLst/>
            </a:prstGeom>
          </p:spPr>
        </p:pic>
        <p:pic>
          <p:nvPicPr>
            <p:cNvPr id="56" name="그림 55"/>
            <p:cNvPicPr>
              <a:picLocks noChangeAspect="1"/>
            </p:cNvPicPr>
            <p:nvPr/>
          </p:nvPicPr>
          <p:blipFill>
            <a:blip r:embed="rId6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9000" y="3574244"/>
              <a:ext cx="296929" cy="2969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6324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1619672" y="1024273"/>
            <a:ext cx="7133159" cy="856645"/>
          </a:xfrm>
          <a:prstGeom prst="rect">
            <a:avLst/>
          </a:prstGeom>
          <a:ln w="12700">
            <a:noFill/>
          </a:ln>
        </p:spPr>
        <p:txBody>
          <a:bodyPr wrap="square" lIns="0" tIns="0" rIns="0" bIns="0" anchor="t">
            <a:spAutoFit/>
          </a:bodyPr>
          <a:lstStyle>
            <a:defPPr>
              <a:defRPr lang="ko-KR"/>
            </a:defPPr>
            <a:lvl1pPr defTabSz="1330325" eaLnBrk="0" hangingPunct="0">
              <a:spcBef>
                <a:spcPts val="300"/>
              </a:spcBef>
              <a:spcAft>
                <a:spcPts val="300"/>
              </a:spcAft>
              <a:buSzPct val="100000"/>
              <a:tabLst>
                <a:tab pos="1045596" algn="l"/>
              </a:tabLst>
              <a:defRPr sz="1700" spc="-100">
                <a:ln>
                  <a:solidFill>
                    <a:schemeClr val="accent1">
                      <a:shade val="95000"/>
                      <a:satMod val="105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285750" marR="0" lvl="0" indent="-285750" algn="l" defTabSz="1330325" rtl="0" eaLnBrk="0" fontAlgn="base" latinLnBrk="1" hangingPunct="0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ü"/>
              <a:tabLst>
                <a:tab pos="1045596" algn="l"/>
              </a:tabLst>
              <a:defRPr/>
            </a:pPr>
            <a:r>
              <a:rPr kumimoji="0" lang="ko-KR" altLang="en-US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별지 </a:t>
            </a:r>
            <a:r>
              <a:rPr lang="ko-KR" altLang="en-US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lang="en-US" altLang="ko-KR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52</a:t>
            </a:r>
            <a:r>
              <a:rPr lang="ko-KR" altLang="en-US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서식</a:t>
            </a:r>
            <a:r>
              <a:rPr lang="en-US" altLang="ko-KR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폐기물 재활용 </a:t>
            </a:r>
            <a:r>
              <a:rPr lang="ko-KR" altLang="en-US" sz="1800" b="1" spc="-8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실적보고서</a:t>
            </a:r>
            <a:r>
              <a:rPr lang="en-US" altLang="ko-KR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재활용업자용</a:t>
            </a:r>
            <a:r>
              <a:rPr lang="en-US" altLang="ko-KR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marR="0" lvl="0" indent="-285750" algn="l" defTabSz="1330325" rtl="0" eaLnBrk="0" fontAlgn="base" latinLnBrk="1" hangingPunct="0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ü"/>
              <a:tabLst>
                <a:tab pos="1045596" algn="l"/>
              </a:tabLst>
              <a:defRPr/>
            </a:pPr>
            <a:r>
              <a:rPr lang="ko-KR" altLang="en-US" sz="1800" b="1" spc="-8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서면실적</a:t>
            </a:r>
            <a:r>
              <a:rPr lang="ko-KR" altLang="en-US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1" spc="-8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자료검토</a:t>
            </a:r>
            <a:r>
              <a:rPr lang="en-US" altLang="ko-KR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올바로시스템 제출 </a:t>
            </a:r>
            <a:r>
              <a:rPr lang="ko-KR" altLang="en-US" sz="1800" b="1" spc="-8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실적보고서</a:t>
            </a:r>
            <a:r>
              <a:rPr lang="ko-KR" altLang="en-US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검토→ </a:t>
            </a:r>
            <a:r>
              <a:rPr lang="ko-KR" altLang="en-US" sz="1800" b="1" spc="-8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실적확정</a:t>
            </a:r>
            <a:endParaRPr kumimoji="0" lang="ko-KR" altLang="en-US" sz="18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0" y="1058444"/>
            <a:ext cx="1466075" cy="432050"/>
            <a:chOff x="-324544" y="1268761"/>
            <a:chExt cx="1790619" cy="432050"/>
          </a:xfrm>
        </p:grpSpPr>
        <p:sp>
          <p:nvSpPr>
            <p:cNvPr id="4" name="양쪽 모서리가 둥근 사각형 3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b="1" spc="-80" noProof="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관련서식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179512" y="1052513"/>
            <a:ext cx="77821" cy="215774"/>
            <a:chOff x="179512" y="980728"/>
            <a:chExt cx="77821" cy="215774"/>
          </a:xfrm>
        </p:grpSpPr>
        <p:cxnSp>
          <p:nvCxnSpPr>
            <p:cNvPr id="11" name="직선 연결선 10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직사각형 60"/>
          <p:cNvSpPr/>
          <p:nvPr/>
        </p:nvSpPr>
        <p:spPr>
          <a:xfrm>
            <a:off x="681677" y="171080"/>
            <a:ext cx="6678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lang="ko-KR" altLang="en-US" sz="2800" b="1" spc="-10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서식</a:t>
            </a:r>
            <a:r>
              <a:rPr kumimoji="0" lang="ko-KR" altLang="en-US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작성 방법</a:t>
            </a:r>
            <a:endParaRPr kumimoji="0" lang="ko-KR" altLang="en-US" sz="2800" b="1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89037" y="133757"/>
            <a:ext cx="360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en-US" altLang="ko-KR" sz="3600" b="0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</a:t>
            </a:r>
            <a:endParaRPr kumimoji="0" lang="ko-KR" altLang="en-US" sz="3600" b="0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9" r="6166"/>
          <a:stretch/>
        </p:blipFill>
        <p:spPr>
          <a:xfrm>
            <a:off x="107503" y="2136486"/>
            <a:ext cx="4536505" cy="474889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9" r="5004"/>
          <a:stretch/>
        </p:blipFill>
        <p:spPr>
          <a:xfrm>
            <a:off x="4644009" y="2381253"/>
            <a:ext cx="4419612" cy="3426129"/>
          </a:xfrm>
          <a:prstGeom prst="rect">
            <a:avLst/>
          </a:prstGeom>
        </p:spPr>
      </p:pic>
      <p:grpSp>
        <p:nvGrpSpPr>
          <p:cNvPr id="14" name="그룹 13"/>
          <p:cNvGrpSpPr/>
          <p:nvPr/>
        </p:nvGrpSpPr>
        <p:grpSpPr>
          <a:xfrm>
            <a:off x="8676456" y="6390456"/>
            <a:ext cx="504056" cy="467544"/>
            <a:chOff x="7416824" y="5471553"/>
            <a:chExt cx="504056" cy="467544"/>
          </a:xfrm>
        </p:grpSpPr>
        <p:sp>
          <p:nvSpPr>
            <p:cNvPr id="15" name="직각 삼각형 14"/>
            <p:cNvSpPr/>
            <p:nvPr/>
          </p:nvSpPr>
          <p:spPr>
            <a:xfrm flipH="1">
              <a:off x="7416824" y="5471553"/>
              <a:ext cx="467544" cy="467544"/>
            </a:xfrm>
            <a:prstGeom prst="rtTriangle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1200" cap="none" spc="-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7560840" y="5677486"/>
              <a:ext cx="360040" cy="2616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20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11</a:t>
              </a:r>
              <a:endParaRPr kumimoji="0" lang="en-US" altLang="ko-KR" sz="1050" b="1" i="0" u="none" strike="noStrike" kern="1200" cap="none" spc="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17" name="AutoShape 6"/>
          <p:cNvSpPr>
            <a:spLocks noChangeArrowheads="1"/>
          </p:cNvSpPr>
          <p:nvPr/>
        </p:nvSpPr>
        <p:spPr bwMode="auto">
          <a:xfrm>
            <a:off x="61872" y="3834672"/>
            <a:ext cx="4556096" cy="1565460"/>
          </a:xfrm>
          <a:prstGeom prst="roundRect">
            <a:avLst>
              <a:gd name="adj" fmla="val 1546"/>
            </a:avLst>
          </a:prstGeom>
          <a:noFill/>
          <a:ln>
            <a:solidFill>
              <a:srgbClr val="00B05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AutoShape 6"/>
          <p:cNvSpPr>
            <a:spLocks noChangeArrowheads="1"/>
          </p:cNvSpPr>
          <p:nvPr/>
        </p:nvSpPr>
        <p:spPr bwMode="auto">
          <a:xfrm>
            <a:off x="2339752" y="5589240"/>
            <a:ext cx="2349887" cy="801216"/>
          </a:xfrm>
          <a:prstGeom prst="roundRect">
            <a:avLst>
              <a:gd name="adj" fmla="val 1546"/>
            </a:avLst>
          </a:prstGeom>
          <a:noFill/>
          <a:ln>
            <a:solidFill>
              <a:srgbClr val="00B05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" name="AutoShape 6"/>
          <p:cNvSpPr>
            <a:spLocks noChangeArrowheads="1"/>
          </p:cNvSpPr>
          <p:nvPr/>
        </p:nvSpPr>
        <p:spPr bwMode="auto">
          <a:xfrm>
            <a:off x="4617968" y="2584971"/>
            <a:ext cx="4526032" cy="801216"/>
          </a:xfrm>
          <a:prstGeom prst="roundRect">
            <a:avLst>
              <a:gd name="adj" fmla="val 1546"/>
            </a:avLst>
          </a:prstGeom>
          <a:noFill/>
          <a:ln>
            <a:solidFill>
              <a:srgbClr val="00B05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4044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그림 4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9" t="36392" r="6166" b="30250"/>
          <a:stretch/>
        </p:blipFill>
        <p:spPr>
          <a:xfrm>
            <a:off x="899592" y="1557795"/>
            <a:ext cx="7348935" cy="2092199"/>
          </a:xfrm>
          <a:prstGeom prst="rect">
            <a:avLst/>
          </a:prstGeom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1619672" y="1050817"/>
            <a:ext cx="7133159" cy="361959"/>
          </a:xfrm>
          <a:prstGeom prst="rect">
            <a:avLst/>
          </a:prstGeom>
          <a:ln w="12700">
            <a:noFill/>
          </a:ln>
        </p:spPr>
        <p:txBody>
          <a:bodyPr wrap="square" lIns="0" tIns="0" rIns="0" bIns="0" anchor="t">
            <a:spAutoFit/>
          </a:bodyPr>
          <a:lstStyle>
            <a:defPPr>
              <a:defRPr lang="ko-KR"/>
            </a:defPPr>
            <a:lvl1pPr defTabSz="1330325" eaLnBrk="0" hangingPunct="0">
              <a:spcBef>
                <a:spcPts val="300"/>
              </a:spcBef>
              <a:spcAft>
                <a:spcPts val="300"/>
              </a:spcAft>
              <a:buSzPct val="100000"/>
              <a:tabLst>
                <a:tab pos="1045596" algn="l"/>
              </a:tabLst>
              <a:defRPr sz="1700" spc="-100">
                <a:ln>
                  <a:solidFill>
                    <a:schemeClr val="accent1">
                      <a:shade val="95000"/>
                      <a:satMod val="105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285750" marR="0" lvl="0" indent="-285750" algn="l" defTabSz="1330325" rtl="0" eaLnBrk="0" fontAlgn="base" latinLnBrk="1" hangingPunct="0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ü"/>
              <a:tabLst>
                <a:tab pos="1045596" algn="l"/>
              </a:tabLst>
              <a:defRPr/>
            </a:pPr>
            <a:r>
              <a:rPr lang="ko-KR" altLang="en-US" sz="1800" b="1" spc="-8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재활용업체</a:t>
            </a:r>
            <a:r>
              <a:rPr lang="ko-KR" altLang="en-US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1" spc="-8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현황자료</a:t>
            </a:r>
            <a:endParaRPr kumimoji="0" lang="ko-KR" altLang="en-US" sz="18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0" y="1058444"/>
            <a:ext cx="1466075" cy="432050"/>
            <a:chOff x="-324544" y="1268761"/>
            <a:chExt cx="1790619" cy="432050"/>
          </a:xfrm>
        </p:grpSpPr>
        <p:sp>
          <p:nvSpPr>
            <p:cNvPr id="4" name="양쪽 모서리가 둥근 사각형 3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80" normalizeH="0" baseline="0" noProof="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관련서식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179512" y="1052513"/>
            <a:ext cx="77821" cy="215774"/>
            <a:chOff x="179512" y="980728"/>
            <a:chExt cx="77821" cy="215774"/>
          </a:xfrm>
        </p:grpSpPr>
        <p:cxnSp>
          <p:nvCxnSpPr>
            <p:cNvPr id="11" name="직선 연결선 10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직사각형 60"/>
          <p:cNvSpPr/>
          <p:nvPr/>
        </p:nvSpPr>
        <p:spPr>
          <a:xfrm>
            <a:off x="681677" y="171080"/>
            <a:ext cx="6678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ko-KR" altLang="en-US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서식 작성 방법</a:t>
            </a:r>
            <a:endParaRPr kumimoji="0" lang="ko-KR" altLang="en-US" sz="2800" b="1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89037" y="133757"/>
            <a:ext cx="360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en-US" altLang="ko-KR" sz="3600" b="0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</a:t>
            </a:r>
            <a:endParaRPr kumimoji="0" lang="ko-KR" altLang="en-US" sz="3600" b="0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683568" y="1922217"/>
            <a:ext cx="288032" cy="210639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2"/>
                </a:solidFill>
                <a:latin typeface="+mn-ea"/>
              </a:rPr>
              <a:t>1</a:t>
            </a:r>
            <a:endParaRPr lang="ko-KR" altLang="en-US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7020272" y="1844824"/>
            <a:ext cx="288032" cy="28803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2"/>
                </a:solidFill>
                <a:latin typeface="+mn-ea"/>
              </a:rPr>
              <a:t>2</a:t>
            </a:r>
            <a:endParaRPr lang="ko-KR" altLang="en-US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51" name="타원 50"/>
          <p:cNvSpPr/>
          <p:nvPr/>
        </p:nvSpPr>
        <p:spPr>
          <a:xfrm>
            <a:off x="683568" y="2454098"/>
            <a:ext cx="288032" cy="210639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2"/>
                </a:solidFill>
                <a:latin typeface="+mn-ea"/>
              </a:rPr>
              <a:t>3</a:t>
            </a:r>
            <a:endParaRPr lang="ko-KR" altLang="en-US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7325722" y="2582322"/>
            <a:ext cx="288032" cy="210639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2"/>
                </a:solidFill>
                <a:latin typeface="+mn-ea"/>
              </a:rPr>
              <a:t>4</a:t>
            </a:r>
            <a:endParaRPr lang="ko-KR" altLang="en-US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683568" y="3068960"/>
            <a:ext cx="288032" cy="210639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2"/>
                </a:solidFill>
                <a:latin typeface="+mn-ea"/>
              </a:rPr>
              <a:t>5</a:t>
            </a:r>
            <a:endParaRPr lang="ko-KR" altLang="en-US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54" name="Line 7"/>
          <p:cNvSpPr>
            <a:spLocks noChangeShapeType="1"/>
          </p:cNvSpPr>
          <p:nvPr/>
        </p:nvSpPr>
        <p:spPr bwMode="auto">
          <a:xfrm>
            <a:off x="723390" y="4221088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55" name="Rectangle 22"/>
          <p:cNvSpPr>
            <a:spLocks noChangeArrowheads="1"/>
          </p:cNvSpPr>
          <p:nvPr/>
        </p:nvSpPr>
        <p:spPr bwMode="auto">
          <a:xfrm>
            <a:off x="2962522" y="4293096"/>
            <a:ext cx="542590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r>
              <a:rPr lang="ko-KR" altLang="en-US" sz="1600" dirty="0" smtClean="0">
                <a:latin typeface="+mn-ea"/>
                <a:ea typeface="+mn-ea"/>
              </a:rPr>
              <a:t>사업자등록증상 업종</a:t>
            </a:r>
            <a:endParaRPr lang="en-US" altLang="ko-KR" sz="1600" dirty="0">
              <a:latin typeface="+mn-ea"/>
              <a:ea typeface="+mn-ea"/>
            </a:endParaRPr>
          </a:p>
        </p:txBody>
      </p:sp>
      <p:grpSp>
        <p:nvGrpSpPr>
          <p:cNvPr id="56" name="그룹 55"/>
          <p:cNvGrpSpPr/>
          <p:nvPr/>
        </p:nvGrpSpPr>
        <p:grpSpPr>
          <a:xfrm>
            <a:off x="755576" y="3810526"/>
            <a:ext cx="7690020" cy="403453"/>
            <a:chOff x="682774" y="2633846"/>
            <a:chExt cx="7690020" cy="403453"/>
          </a:xfrm>
        </p:grpSpPr>
        <p:sp>
          <p:nvSpPr>
            <p:cNvPr id="57" name="Rectangle 21"/>
            <p:cNvSpPr>
              <a:spLocks noChangeArrowheads="1"/>
            </p:cNvSpPr>
            <p:nvPr/>
          </p:nvSpPr>
          <p:spPr bwMode="auto">
            <a:xfrm>
              <a:off x="2889721" y="2633846"/>
              <a:ext cx="5483073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285750" indent="-285750" algn="l">
                <a:buFont typeface="Wingdings" pitchFamily="2" charset="2"/>
                <a:buChar char="Ø"/>
                <a:defRPr/>
              </a:pPr>
              <a:r>
                <a:rPr lang="en-US" altLang="ko-KR" sz="1600" spc="-150" dirty="0" smtClean="0">
                  <a:latin typeface="+mn-ea"/>
                  <a:ea typeface="+mn-ea"/>
                </a:rPr>
                <a:t>2017</a:t>
              </a:r>
              <a:r>
                <a:rPr lang="ko-KR" altLang="en-US" sz="1600" spc="-150" dirty="0" smtClean="0">
                  <a:latin typeface="+mn-ea"/>
                  <a:ea typeface="+mn-ea"/>
                </a:rPr>
                <a:t>년도 기준 대표자 </a:t>
              </a:r>
              <a:endParaRPr lang="en-US" altLang="ko-KR" sz="1600" spc="-150" dirty="0">
                <a:latin typeface="+mn-ea"/>
                <a:ea typeface="+mn-ea"/>
              </a:endParaRPr>
            </a:p>
          </p:txBody>
        </p:sp>
        <p:sp>
          <p:nvSpPr>
            <p:cNvPr id="58" name="Rectangle 55"/>
            <p:cNvSpPr>
              <a:spLocks noChangeArrowheads="1"/>
            </p:cNvSpPr>
            <p:nvPr/>
          </p:nvSpPr>
          <p:spPr bwMode="white">
            <a:xfrm>
              <a:off x="682774" y="2667967"/>
              <a:ext cx="2074863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b="1" i="0" dirty="0" smtClean="0">
                  <a:solidFill>
                    <a:srgbClr val="FEFFFF"/>
                  </a:solidFill>
                  <a:latin typeface="+mn-ea"/>
                  <a:ea typeface="+mn-ea"/>
                </a:rPr>
                <a:t>1. </a:t>
              </a:r>
              <a:r>
                <a:rPr lang="ko-KR" altLang="en-US" b="1" i="0" dirty="0" smtClean="0">
                  <a:solidFill>
                    <a:srgbClr val="FEFFFF"/>
                  </a:solidFill>
                  <a:latin typeface="+mn-ea"/>
                  <a:ea typeface="+mn-ea"/>
                </a:rPr>
                <a:t>대표자</a:t>
              </a:r>
              <a:endParaRPr lang="en-US" altLang="ko-KR" b="1" i="0" dirty="0">
                <a:solidFill>
                  <a:srgbClr val="FEFFFF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9" name="Rectangle 23"/>
          <p:cNvSpPr>
            <a:spLocks noChangeArrowheads="1"/>
          </p:cNvSpPr>
          <p:nvPr/>
        </p:nvSpPr>
        <p:spPr bwMode="auto">
          <a:xfrm>
            <a:off x="2962523" y="4869160"/>
            <a:ext cx="54830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r>
              <a:rPr lang="ko-KR" altLang="en-US" sz="1600" dirty="0" smtClean="0">
                <a:latin typeface="+mn-ea"/>
                <a:ea typeface="+mn-ea"/>
              </a:rPr>
              <a:t>허가번호 및 설치승인</a:t>
            </a:r>
            <a:r>
              <a:rPr lang="en-US" altLang="ko-KR" sz="1600" dirty="0" smtClean="0">
                <a:latin typeface="+mn-ea"/>
                <a:ea typeface="+mn-ea"/>
              </a:rPr>
              <a:t>(</a:t>
            </a:r>
            <a:r>
              <a:rPr lang="ko-KR" altLang="en-US" sz="1600" dirty="0" smtClean="0">
                <a:latin typeface="+mn-ea"/>
                <a:ea typeface="+mn-ea"/>
              </a:rPr>
              <a:t>신고</a:t>
            </a:r>
            <a:r>
              <a:rPr lang="en-US" altLang="ko-KR" sz="1600" dirty="0" smtClean="0">
                <a:latin typeface="+mn-ea"/>
                <a:ea typeface="+mn-ea"/>
              </a:rPr>
              <a:t>)</a:t>
            </a:r>
            <a:r>
              <a:rPr lang="ko-KR" altLang="en-US" sz="1600" dirty="0" smtClean="0">
                <a:latin typeface="+mn-ea"/>
                <a:ea typeface="+mn-ea"/>
              </a:rPr>
              <a:t>번호 별도 구분</a:t>
            </a:r>
            <a:endParaRPr lang="en-US" altLang="ko-KR" sz="1600" dirty="0">
              <a:latin typeface="+mn-ea"/>
              <a:ea typeface="+mn-ea"/>
            </a:endParaRPr>
          </a:p>
        </p:txBody>
      </p:sp>
      <p:sp>
        <p:nvSpPr>
          <p:cNvPr id="60" name="Rectangle 24"/>
          <p:cNvSpPr>
            <a:spLocks noChangeArrowheads="1"/>
          </p:cNvSpPr>
          <p:nvPr/>
        </p:nvSpPr>
        <p:spPr bwMode="auto">
          <a:xfrm>
            <a:off x="2962524" y="5445224"/>
            <a:ext cx="54259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r>
              <a:rPr lang="en-US" altLang="ko-KR" sz="1600" dirty="0" smtClean="0">
                <a:latin typeface="+mn-ea"/>
                <a:ea typeface="+mn-ea"/>
              </a:rPr>
              <a:t>2017</a:t>
            </a:r>
            <a:r>
              <a:rPr lang="ko-KR" altLang="en-US" sz="1600" dirty="0" smtClean="0">
                <a:latin typeface="+mn-ea"/>
                <a:ea typeface="+mn-ea"/>
              </a:rPr>
              <a:t>년도 총 종업원수</a:t>
            </a:r>
            <a:endParaRPr lang="en-US" altLang="ko-KR" sz="1600" dirty="0" smtClean="0">
              <a:latin typeface="+mn-ea"/>
              <a:ea typeface="+mn-ea"/>
            </a:endParaRPr>
          </a:p>
        </p:txBody>
      </p:sp>
      <p:sp>
        <p:nvSpPr>
          <p:cNvPr id="63" name="Line 7"/>
          <p:cNvSpPr>
            <a:spLocks noChangeShapeType="1"/>
          </p:cNvSpPr>
          <p:nvPr/>
        </p:nvSpPr>
        <p:spPr bwMode="auto">
          <a:xfrm>
            <a:off x="723390" y="5877272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64" name="Line 7"/>
          <p:cNvSpPr>
            <a:spLocks noChangeShapeType="1"/>
          </p:cNvSpPr>
          <p:nvPr/>
        </p:nvSpPr>
        <p:spPr bwMode="auto">
          <a:xfrm>
            <a:off x="723390" y="5373216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72" name="Line 7"/>
          <p:cNvSpPr>
            <a:spLocks noChangeShapeType="1"/>
          </p:cNvSpPr>
          <p:nvPr/>
        </p:nvSpPr>
        <p:spPr bwMode="auto">
          <a:xfrm>
            <a:off x="723390" y="4725144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grpSp>
        <p:nvGrpSpPr>
          <p:cNvPr id="73" name="그룹 72"/>
          <p:cNvGrpSpPr/>
          <p:nvPr/>
        </p:nvGrpSpPr>
        <p:grpSpPr>
          <a:xfrm>
            <a:off x="770411" y="5949280"/>
            <a:ext cx="7690021" cy="584775"/>
            <a:chOff x="682774" y="4529567"/>
            <a:chExt cx="7690021" cy="584775"/>
          </a:xfrm>
        </p:grpSpPr>
        <p:sp>
          <p:nvSpPr>
            <p:cNvPr id="74" name="Rectangle 24"/>
            <p:cNvSpPr>
              <a:spLocks noChangeArrowheads="1"/>
            </p:cNvSpPr>
            <p:nvPr/>
          </p:nvSpPr>
          <p:spPr bwMode="auto">
            <a:xfrm>
              <a:off x="2946895" y="4529567"/>
              <a:ext cx="5425900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285750" indent="-285750" algn="l">
                <a:buFont typeface="Wingdings" pitchFamily="2" charset="2"/>
                <a:buChar char="Ø"/>
                <a:defRPr/>
              </a:pPr>
              <a:r>
                <a:rPr lang="ko-KR" altLang="en-US" sz="1600" dirty="0" smtClean="0">
                  <a:latin typeface="+mn-ea"/>
                  <a:ea typeface="+mn-ea"/>
                </a:rPr>
                <a:t>규격 </a:t>
              </a:r>
              <a:r>
                <a:rPr lang="en-US" altLang="ko-KR" sz="1600" dirty="0" smtClean="0">
                  <a:latin typeface="+mn-ea"/>
                  <a:ea typeface="+mn-ea"/>
                </a:rPr>
                <a:t>: </a:t>
              </a:r>
              <a:r>
                <a:rPr lang="ko-KR" altLang="en-US" sz="1600" dirty="0" smtClean="0">
                  <a:latin typeface="+mn-ea"/>
                  <a:ea typeface="+mn-ea"/>
                </a:rPr>
                <a:t>시간당</a:t>
              </a:r>
              <a:r>
                <a:rPr lang="en-US" altLang="ko-KR" sz="1600" dirty="0" smtClean="0">
                  <a:latin typeface="+mn-ea"/>
                  <a:ea typeface="+mn-ea"/>
                </a:rPr>
                <a:t>, 1</a:t>
              </a:r>
              <a:r>
                <a:rPr lang="ko-KR" altLang="en-US" sz="1600" dirty="0" smtClean="0">
                  <a:latin typeface="+mn-ea"/>
                  <a:ea typeface="+mn-ea"/>
                </a:rPr>
                <a:t>일 혹은 연간 처리능력</a:t>
              </a:r>
              <a:endParaRPr lang="en-US" altLang="ko-KR" sz="1600" dirty="0" smtClean="0">
                <a:latin typeface="+mn-ea"/>
                <a:ea typeface="+mn-ea"/>
              </a:endParaRPr>
            </a:p>
            <a:p>
              <a:pPr marL="285750" indent="-285750" algn="l">
                <a:buFont typeface="Wingdings" pitchFamily="2" charset="2"/>
                <a:buChar char="Ø"/>
                <a:defRPr/>
              </a:pPr>
              <a:r>
                <a:rPr lang="ko-KR" altLang="en-US" sz="1600" dirty="0" smtClean="0">
                  <a:latin typeface="+mn-ea"/>
                  <a:ea typeface="+mn-ea"/>
                </a:rPr>
                <a:t>소재지 </a:t>
              </a:r>
              <a:r>
                <a:rPr lang="en-US" altLang="ko-KR" sz="1600" dirty="0" smtClean="0">
                  <a:latin typeface="+mn-ea"/>
                  <a:ea typeface="+mn-ea"/>
                </a:rPr>
                <a:t>: </a:t>
              </a:r>
              <a:r>
                <a:rPr lang="ko-KR" altLang="en-US" sz="1600" dirty="0" smtClean="0">
                  <a:latin typeface="+mn-ea"/>
                  <a:ea typeface="+mn-ea"/>
                </a:rPr>
                <a:t>시설의 소재지</a:t>
              </a:r>
              <a:endParaRPr lang="en-US" altLang="ko-KR" sz="1600" dirty="0" smtClean="0">
                <a:latin typeface="+mn-ea"/>
                <a:ea typeface="+mn-ea"/>
              </a:endParaRPr>
            </a:p>
          </p:txBody>
        </p:sp>
        <p:sp>
          <p:nvSpPr>
            <p:cNvPr id="75" name="Rectangle 51"/>
            <p:cNvSpPr>
              <a:spLocks noChangeArrowheads="1"/>
            </p:cNvSpPr>
            <p:nvPr/>
          </p:nvSpPr>
          <p:spPr bwMode="gray">
            <a:xfrm>
              <a:off x="682774" y="4733484"/>
              <a:ext cx="1631950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shade val="72549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33333"/>
                    </a:outerShdw>
                  </a:effectLst>
                </a14:hiddenEffects>
              </a:ext>
            </a:extLst>
          </p:spPr>
          <p:txBody>
            <a:bodyPr>
              <a:spAutoFit/>
              <a:flatTx/>
            </a:bodyPr>
            <a:lstStyle/>
            <a:p>
              <a:pPr algn="ctr"/>
              <a:r>
                <a:rPr lang="en-US" altLang="ko-KR" sz="1400" b="1" i="0">
                  <a:solidFill>
                    <a:srgbClr val="F8F8F8"/>
                  </a:solidFill>
                  <a:latin typeface="+mn-ea"/>
                  <a:ea typeface="+mn-ea"/>
                </a:rPr>
                <a:t>Text in here</a:t>
              </a:r>
            </a:p>
          </p:txBody>
        </p:sp>
      </p:grpSp>
      <p:sp>
        <p:nvSpPr>
          <p:cNvPr id="76" name="Line 7"/>
          <p:cNvSpPr>
            <a:spLocks noChangeShapeType="1"/>
          </p:cNvSpPr>
          <p:nvPr/>
        </p:nvSpPr>
        <p:spPr bwMode="auto">
          <a:xfrm>
            <a:off x="738225" y="6699128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77" name="모서리가 둥근 직사각형 76"/>
          <p:cNvSpPr/>
          <p:nvPr/>
        </p:nvSpPr>
        <p:spPr>
          <a:xfrm>
            <a:off x="683568" y="3789040"/>
            <a:ext cx="2278954" cy="360040"/>
          </a:xfrm>
          <a:prstGeom prst="roundRect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대 표 자</a:t>
            </a:r>
          </a:p>
        </p:txBody>
      </p:sp>
      <p:sp>
        <p:nvSpPr>
          <p:cNvPr id="78" name="타원 77"/>
          <p:cNvSpPr/>
          <p:nvPr/>
        </p:nvSpPr>
        <p:spPr>
          <a:xfrm>
            <a:off x="873465" y="3866433"/>
            <a:ext cx="259569" cy="20707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1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9" name="모서리가 둥근 직사각형 78"/>
          <p:cNvSpPr/>
          <p:nvPr/>
        </p:nvSpPr>
        <p:spPr>
          <a:xfrm>
            <a:off x="683568" y="4869160"/>
            <a:ext cx="2278954" cy="360040"/>
          </a:xfrm>
          <a:prstGeom prst="roundRect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       허가</a:t>
            </a:r>
            <a:r>
              <a:rPr lang="en-US" altLang="ko-KR" sz="16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신고</a:t>
            </a:r>
            <a:r>
              <a:rPr lang="en-US" altLang="ko-KR" sz="1600" b="1" dirty="0" smtClean="0">
                <a:solidFill>
                  <a:schemeClr val="bg1"/>
                </a:solidFill>
                <a:latin typeface="+mj-ea"/>
                <a:ea typeface="+mj-ea"/>
              </a:rPr>
              <a:t>)</a:t>
            </a:r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번호</a:t>
            </a:r>
          </a:p>
        </p:txBody>
      </p:sp>
      <p:sp>
        <p:nvSpPr>
          <p:cNvPr id="80" name="타원 79"/>
          <p:cNvSpPr/>
          <p:nvPr/>
        </p:nvSpPr>
        <p:spPr>
          <a:xfrm>
            <a:off x="856047" y="4946553"/>
            <a:ext cx="259569" cy="20707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3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1" name="모서리가 둥근 직사각형 80"/>
          <p:cNvSpPr/>
          <p:nvPr/>
        </p:nvSpPr>
        <p:spPr>
          <a:xfrm>
            <a:off x="683568" y="4293096"/>
            <a:ext cx="2278954" cy="356475"/>
          </a:xfrm>
          <a:prstGeom prst="roundRect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업 종</a:t>
            </a:r>
          </a:p>
        </p:txBody>
      </p:sp>
      <p:sp>
        <p:nvSpPr>
          <p:cNvPr id="82" name="타원 81"/>
          <p:cNvSpPr/>
          <p:nvPr/>
        </p:nvSpPr>
        <p:spPr>
          <a:xfrm>
            <a:off x="862763" y="4386372"/>
            <a:ext cx="259569" cy="205022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  <a:latin typeface="+mn-ea"/>
              </a:rPr>
              <a:t>2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3" name="모서리가 둥근 직사각형 82"/>
          <p:cNvSpPr/>
          <p:nvPr/>
        </p:nvSpPr>
        <p:spPr>
          <a:xfrm>
            <a:off x="683568" y="5445224"/>
            <a:ext cx="2278954" cy="356475"/>
          </a:xfrm>
          <a:prstGeom prst="roundRect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종업원수</a:t>
            </a:r>
          </a:p>
        </p:txBody>
      </p:sp>
      <p:sp>
        <p:nvSpPr>
          <p:cNvPr id="84" name="타원 83"/>
          <p:cNvSpPr/>
          <p:nvPr/>
        </p:nvSpPr>
        <p:spPr>
          <a:xfrm>
            <a:off x="856047" y="5517233"/>
            <a:ext cx="259569" cy="205022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4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5" name="모서리가 둥근 직사각형 84"/>
          <p:cNvSpPr/>
          <p:nvPr/>
        </p:nvSpPr>
        <p:spPr>
          <a:xfrm>
            <a:off x="683568" y="6021288"/>
            <a:ext cx="2278954" cy="360040"/>
          </a:xfrm>
          <a:prstGeom prst="roundRect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      시설 및 장비명세</a:t>
            </a:r>
          </a:p>
        </p:txBody>
      </p:sp>
      <p:sp>
        <p:nvSpPr>
          <p:cNvPr id="86" name="타원 85"/>
          <p:cNvSpPr/>
          <p:nvPr/>
        </p:nvSpPr>
        <p:spPr>
          <a:xfrm>
            <a:off x="856047" y="6093296"/>
            <a:ext cx="259569" cy="207073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  <a:latin typeface="+mn-ea"/>
              </a:rPr>
              <a:t>5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87" name="그룹 86"/>
          <p:cNvGrpSpPr/>
          <p:nvPr/>
        </p:nvGrpSpPr>
        <p:grpSpPr>
          <a:xfrm>
            <a:off x="8676456" y="6390456"/>
            <a:ext cx="504056" cy="467544"/>
            <a:chOff x="7416824" y="5471553"/>
            <a:chExt cx="504056" cy="467544"/>
          </a:xfrm>
        </p:grpSpPr>
        <p:sp>
          <p:nvSpPr>
            <p:cNvPr id="88" name="직각 삼각형 87"/>
            <p:cNvSpPr/>
            <p:nvPr/>
          </p:nvSpPr>
          <p:spPr>
            <a:xfrm flipH="1">
              <a:off x="7416824" y="5471553"/>
              <a:ext cx="467544" cy="467544"/>
            </a:xfrm>
            <a:prstGeom prst="rtTriangle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1200" cap="none" spc="-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9" name="직사각형 88"/>
            <p:cNvSpPr/>
            <p:nvPr/>
          </p:nvSpPr>
          <p:spPr>
            <a:xfrm>
              <a:off x="7560840" y="5677486"/>
              <a:ext cx="360040" cy="2616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20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12</a:t>
              </a:r>
              <a:endParaRPr kumimoji="0" lang="en-US" altLang="ko-KR" sz="1050" b="1" i="0" u="none" strike="noStrike" kern="1200" cap="none" spc="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673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1619672" y="1050817"/>
            <a:ext cx="7133159" cy="361959"/>
          </a:xfrm>
          <a:prstGeom prst="rect">
            <a:avLst/>
          </a:prstGeom>
          <a:ln w="12700">
            <a:noFill/>
          </a:ln>
        </p:spPr>
        <p:txBody>
          <a:bodyPr wrap="square" lIns="0" tIns="0" rIns="0" bIns="0" anchor="t">
            <a:spAutoFit/>
          </a:bodyPr>
          <a:lstStyle>
            <a:defPPr>
              <a:defRPr lang="ko-KR"/>
            </a:defPPr>
            <a:lvl1pPr defTabSz="1330325" eaLnBrk="0" hangingPunct="0">
              <a:spcBef>
                <a:spcPts val="300"/>
              </a:spcBef>
              <a:spcAft>
                <a:spcPts val="300"/>
              </a:spcAft>
              <a:buSzPct val="100000"/>
              <a:tabLst>
                <a:tab pos="1045596" algn="l"/>
              </a:tabLst>
              <a:defRPr sz="1700" spc="-100">
                <a:ln>
                  <a:solidFill>
                    <a:schemeClr val="accent1">
                      <a:shade val="95000"/>
                      <a:satMod val="105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285750" marR="0" lvl="0" indent="-285750" algn="l" defTabSz="1330325" rtl="0" eaLnBrk="0" fontAlgn="base" latinLnBrk="1" hangingPunct="0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ü"/>
              <a:tabLst>
                <a:tab pos="1045596" algn="l"/>
              </a:tabLst>
              <a:defRPr/>
            </a:pPr>
            <a:r>
              <a:rPr lang="ko-KR" altLang="en-US" sz="1800" b="1" spc="-8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재활용업체</a:t>
            </a:r>
            <a:r>
              <a:rPr lang="ko-KR" altLang="en-US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1" spc="-8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재활용현황</a:t>
            </a:r>
            <a:endParaRPr kumimoji="0" lang="ko-KR" altLang="en-US" sz="18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0" y="1058444"/>
            <a:ext cx="1466075" cy="432050"/>
            <a:chOff x="-324544" y="1268761"/>
            <a:chExt cx="1790619" cy="432050"/>
          </a:xfrm>
        </p:grpSpPr>
        <p:sp>
          <p:nvSpPr>
            <p:cNvPr id="4" name="양쪽 모서리가 둥근 사각형 3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b="1" spc="-80" noProof="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관련서식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179512" y="1052513"/>
            <a:ext cx="77821" cy="215774"/>
            <a:chOff x="179512" y="980728"/>
            <a:chExt cx="77821" cy="215774"/>
          </a:xfrm>
        </p:grpSpPr>
        <p:cxnSp>
          <p:nvCxnSpPr>
            <p:cNvPr id="11" name="직선 연결선 10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직사각형 60"/>
          <p:cNvSpPr/>
          <p:nvPr/>
        </p:nvSpPr>
        <p:spPr>
          <a:xfrm>
            <a:off x="681677" y="171080"/>
            <a:ext cx="6678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ko-KR" altLang="en-US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서식 작성 방법</a:t>
            </a:r>
            <a:endParaRPr kumimoji="0" lang="ko-KR" altLang="en-US" sz="2800" b="1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89037" y="133757"/>
            <a:ext cx="360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en-US" altLang="ko-KR" sz="3600" b="0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</a:t>
            </a:r>
            <a:endParaRPr kumimoji="0" lang="ko-KR" altLang="en-US" sz="3600" b="0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961814"/>
              </p:ext>
            </p:extLst>
          </p:nvPr>
        </p:nvGraphicFramePr>
        <p:xfrm>
          <a:off x="611560" y="1916832"/>
          <a:ext cx="7629898" cy="1069086"/>
        </p:xfrm>
        <a:graphic>
          <a:graphicData uri="http://schemas.openxmlformats.org/drawingml/2006/table">
            <a:tbl>
              <a:tblPr/>
              <a:tblGrid>
                <a:gridCol w="15347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47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47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47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9097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0891">
                <a:tc gridSpan="5">
                  <a:txBody>
                    <a:bodyPr/>
                    <a:lstStyle/>
                    <a:p>
                      <a:pPr marL="6223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500" dirty="0">
                          <a:solidFill>
                            <a:srgbClr val="000000"/>
                          </a:solidFill>
                          <a:effectLst/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재활용현황</a:t>
                      </a: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891">
                <a:tc gridSpan="5">
                  <a:txBody>
                    <a:bodyPr/>
                    <a:lstStyle/>
                    <a:p>
                      <a:pPr marL="6223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10" dirty="0">
                          <a:solidFill>
                            <a:srgbClr val="000000"/>
                          </a:solidFill>
                          <a:effectLst/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재활용제품</a:t>
                      </a:r>
                      <a:r>
                        <a:rPr lang="en-US" altLang="ko-KR" sz="1400" b="1" kern="0" spc="10" dirty="0">
                          <a:solidFill>
                            <a:srgbClr val="000000"/>
                          </a:solidFill>
                          <a:effectLst/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(</a:t>
                      </a:r>
                      <a:r>
                        <a:rPr lang="ko-KR" altLang="en-US" sz="1400" b="1" kern="0" spc="10" dirty="0">
                          <a:solidFill>
                            <a:srgbClr val="000000"/>
                          </a:solidFill>
                          <a:effectLst/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중간가공폐기물 포함</a:t>
                      </a:r>
                      <a:r>
                        <a:rPr lang="en-US" altLang="ko-KR" sz="1400" b="1" kern="0" spc="10" dirty="0">
                          <a:solidFill>
                            <a:srgbClr val="000000"/>
                          </a:solidFill>
                          <a:effectLst/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) </a:t>
                      </a:r>
                      <a:r>
                        <a:rPr lang="ko-KR" altLang="en-US" sz="1400" b="1" kern="0" spc="10" dirty="0">
                          <a:solidFill>
                            <a:srgbClr val="000000"/>
                          </a:solidFill>
                          <a:effectLst/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판매 및 보관 내용</a:t>
                      </a: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76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① 재활용 제품명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② 판매처 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전화번호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③ 판매량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톤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④ 판매금액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⑤ 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보관량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톤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2" name="Line 7"/>
          <p:cNvSpPr>
            <a:spLocks noChangeShapeType="1"/>
          </p:cNvSpPr>
          <p:nvPr/>
        </p:nvSpPr>
        <p:spPr bwMode="auto">
          <a:xfrm>
            <a:off x="650588" y="3789040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639229" y="3861048"/>
            <a:ext cx="7632848" cy="617812"/>
            <a:chOff x="682774" y="3084028"/>
            <a:chExt cx="7632848" cy="617812"/>
          </a:xfrm>
        </p:grpSpPr>
        <p:sp>
          <p:nvSpPr>
            <p:cNvPr id="44" name="Rectangle 22"/>
            <p:cNvSpPr>
              <a:spLocks noChangeArrowheads="1"/>
            </p:cNvSpPr>
            <p:nvPr/>
          </p:nvSpPr>
          <p:spPr bwMode="auto">
            <a:xfrm>
              <a:off x="2889720" y="3084028"/>
              <a:ext cx="5425902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285750" indent="-285750" algn="l">
                <a:buFont typeface="Wingdings" pitchFamily="2" charset="2"/>
                <a:buChar char="Ø"/>
                <a:defRPr/>
              </a:pPr>
              <a:r>
                <a:rPr lang="ko-KR" altLang="en-US" sz="1600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제품 </a:t>
              </a:r>
              <a:r>
                <a:rPr lang="ko-KR" altLang="en-US" sz="16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판매처가 많을 경우</a:t>
              </a:r>
              <a:r>
                <a:rPr lang="en-US" altLang="ko-KR" sz="16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, </a:t>
              </a:r>
              <a:r>
                <a:rPr lang="ko-KR" altLang="en-US" sz="16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대표업체 </a:t>
              </a:r>
              <a:r>
                <a:rPr lang="en-US" altLang="ko-KR" sz="16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1</a:t>
              </a:r>
              <a:r>
                <a:rPr lang="ko-KR" altLang="en-US" sz="16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개소와 </a:t>
              </a:r>
              <a:r>
                <a:rPr lang="ko-KR" altLang="en-US" sz="1600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총량</a:t>
              </a:r>
              <a:r>
                <a:rPr lang="en-US" altLang="ko-KR" sz="1600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 </a:t>
              </a:r>
              <a:r>
                <a:rPr lang="ko-KR" altLang="en-US" sz="1600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표기</a:t>
              </a:r>
              <a:r>
                <a:rPr lang="en-US" altLang="ko-KR" sz="1600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(</a:t>
              </a:r>
              <a:r>
                <a:rPr lang="ko-KR" altLang="en-US" sz="1600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상세 </a:t>
              </a:r>
              <a:r>
                <a:rPr lang="ko-KR" altLang="en-US" sz="16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리스트 별도 </a:t>
              </a:r>
              <a:r>
                <a:rPr lang="ko-KR" altLang="en-US" sz="1600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작성</a:t>
              </a:r>
              <a:r>
                <a:rPr lang="en-US" altLang="ko-KR" sz="1600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+mn-ea"/>
                  <a:ea typeface="+mn-ea"/>
                </a:rPr>
                <a:t>)</a:t>
              </a:r>
              <a:endParaRPr lang="en-US" altLang="ko-KR" sz="1600" dirty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endParaRPr>
            </a:p>
          </p:txBody>
        </p:sp>
        <p:sp>
          <p:nvSpPr>
            <p:cNvPr id="45" name="Rectangle 56"/>
            <p:cNvSpPr>
              <a:spLocks noChangeArrowheads="1"/>
            </p:cNvSpPr>
            <p:nvPr/>
          </p:nvSpPr>
          <p:spPr bwMode="white">
            <a:xfrm>
              <a:off x="682774" y="3332508"/>
              <a:ext cx="2074863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b="1" i="0" dirty="0" smtClean="0">
                  <a:solidFill>
                    <a:srgbClr val="FEFFFF"/>
                  </a:solidFill>
                  <a:latin typeface="+mn-ea"/>
                  <a:ea typeface="+mn-ea"/>
                </a:rPr>
                <a:t>판  매   처</a:t>
              </a:r>
              <a:endParaRPr lang="en-US" altLang="ko-KR" b="1" i="0" dirty="0">
                <a:solidFill>
                  <a:srgbClr val="FEFFFF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46" name="Rectangle 21"/>
          <p:cNvSpPr>
            <a:spLocks noChangeArrowheads="1"/>
          </p:cNvSpPr>
          <p:nvPr/>
        </p:nvSpPr>
        <p:spPr bwMode="auto">
          <a:xfrm>
            <a:off x="2863561" y="3284984"/>
            <a:ext cx="567862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폐기물을 </a:t>
            </a:r>
            <a:r>
              <a:rPr lang="ko-KR" altLang="en-US" sz="1600" dirty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투입하여 생산한 </a:t>
            </a: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제품명</a:t>
            </a:r>
            <a:r>
              <a:rPr lang="en-US" altLang="ko-KR" sz="1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</a:rPr>
              <a:t>(ex-</a:t>
            </a:r>
            <a:r>
              <a:rPr lang="ko-KR" altLang="en-US" sz="14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</a:rPr>
              <a:t>재활용범퍼</a:t>
            </a:r>
            <a:r>
              <a:rPr lang="en-US" altLang="ko-KR" sz="14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</a:rPr>
              <a:t>, </a:t>
            </a:r>
            <a:r>
              <a:rPr lang="ko-KR" altLang="en-US" sz="14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</a:rPr>
              <a:t>우드칩</a:t>
            </a:r>
            <a:r>
              <a:rPr lang="en-US" altLang="ko-KR" sz="1400" dirty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</a:rPr>
              <a:t>)</a:t>
            </a:r>
          </a:p>
        </p:txBody>
      </p:sp>
      <p:sp>
        <p:nvSpPr>
          <p:cNvPr id="49" name="Rectangle 23"/>
          <p:cNvSpPr>
            <a:spLocks noChangeArrowheads="1"/>
          </p:cNvSpPr>
          <p:nvPr/>
        </p:nvSpPr>
        <p:spPr bwMode="auto">
          <a:xfrm>
            <a:off x="2846144" y="4653136"/>
            <a:ext cx="532625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r>
              <a:rPr lang="ko-KR" altLang="en-US" sz="16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총판매량</a:t>
            </a: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 </a:t>
            </a:r>
            <a:r>
              <a:rPr lang="en-US" altLang="ko-KR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:</a:t>
            </a: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재활용하여 판매한 총량 </a:t>
            </a:r>
            <a:r>
              <a:rPr lang="ko-KR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톤</a:t>
            </a:r>
            <a:r>
              <a:rPr lang="en-US" altLang="ko-KR" sz="160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(ton</a:t>
            </a:r>
            <a:r>
              <a:rPr lang="en-US" altLang="ko-K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)/</a:t>
            </a:r>
            <a:r>
              <a:rPr lang="ko-KR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년 </a:t>
            </a: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표기</a:t>
            </a:r>
            <a:endParaRPr lang="en-US" altLang="ko-KR" sz="1600" dirty="0"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65" name="Rectangle 24"/>
          <p:cNvSpPr>
            <a:spLocks noChangeArrowheads="1"/>
          </p:cNvSpPr>
          <p:nvPr/>
        </p:nvSpPr>
        <p:spPr bwMode="auto">
          <a:xfrm>
            <a:off x="2846177" y="5229200"/>
            <a:ext cx="520991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제품 </a:t>
            </a:r>
            <a:r>
              <a:rPr lang="ko-KR" altLang="en-US" sz="1600" dirty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판매 </a:t>
            </a: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총 매출로 </a:t>
            </a:r>
            <a:r>
              <a:rPr lang="en-US" altLang="ko-KR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‘</a:t>
            </a: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단위</a:t>
            </a:r>
            <a:r>
              <a:rPr lang="en-US" altLang="ko-KR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: </a:t>
            </a: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원</a:t>
            </a:r>
            <a:r>
              <a:rPr lang="en-US" altLang="ko-KR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’</a:t>
            </a: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으로 표기</a:t>
            </a:r>
            <a:endParaRPr lang="en-US" altLang="ko-KR" sz="1600" dirty="0" smtClean="0"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  <a:p>
            <a:pPr marL="285750" indent="-285750" algn="l">
              <a:buFont typeface="Wingdings" pitchFamily="2" charset="2"/>
              <a:buChar char="Ø"/>
              <a:defRPr/>
            </a:pP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부득이한 경우</a:t>
            </a:r>
            <a:r>
              <a:rPr lang="en-US" altLang="ko-KR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</a:t>
            </a: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단</a:t>
            </a:r>
            <a:r>
              <a:rPr lang="ko-KR" altLang="en-US" sz="1600" dirty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위</a:t>
            </a: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표기</a:t>
            </a:r>
            <a:r>
              <a:rPr lang="en-US" altLang="ko-KR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</a:t>
            </a: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천원</a:t>
            </a:r>
            <a:r>
              <a:rPr lang="en-US" altLang="ko-KR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만원</a:t>
            </a:r>
            <a:r>
              <a:rPr lang="en-US" altLang="ko-KR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, </a:t>
            </a:r>
            <a:r>
              <a:rPr lang="ko-KR" altLang="en-US" sz="16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백만원</a:t>
            </a:r>
            <a:r>
              <a:rPr lang="en-US" altLang="ko-KR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, </a:t>
            </a:r>
            <a:r>
              <a:rPr lang="ko-KR" altLang="en-US" sz="1600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억원</a:t>
            </a:r>
            <a:r>
              <a:rPr lang="ko-KR" altLang="en-US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</a:t>
            </a:r>
            <a:r>
              <a:rPr lang="en-US" altLang="ko-KR" sz="1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)</a:t>
            </a:r>
            <a:endParaRPr lang="en-US" altLang="ko-KR" sz="1600" dirty="0"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66" name="Rectangle 24"/>
          <p:cNvSpPr>
            <a:spLocks noChangeArrowheads="1"/>
          </p:cNvSpPr>
          <p:nvPr/>
        </p:nvSpPr>
        <p:spPr bwMode="auto">
          <a:xfrm>
            <a:off x="2842527" y="6021288"/>
            <a:ext cx="218361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r>
              <a:rPr lang="ko-KR" altLang="en-US" sz="1600" dirty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재고제품의 </a:t>
            </a:r>
            <a:r>
              <a:rPr lang="ko-KR" altLang="en-US" sz="16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보관량</a:t>
            </a:r>
            <a:endParaRPr lang="en-US" altLang="ko-KR" sz="1600" dirty="0"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67" name="Line 7"/>
          <p:cNvSpPr>
            <a:spLocks noChangeShapeType="1"/>
          </p:cNvSpPr>
          <p:nvPr/>
        </p:nvSpPr>
        <p:spPr bwMode="auto">
          <a:xfrm>
            <a:off x="650588" y="6525344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68" name="Line 7"/>
          <p:cNvSpPr>
            <a:spLocks noChangeShapeType="1"/>
          </p:cNvSpPr>
          <p:nvPr/>
        </p:nvSpPr>
        <p:spPr bwMode="auto">
          <a:xfrm>
            <a:off x="650588" y="5877272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69" name="Line 7"/>
          <p:cNvSpPr>
            <a:spLocks noChangeShapeType="1"/>
          </p:cNvSpPr>
          <p:nvPr/>
        </p:nvSpPr>
        <p:spPr bwMode="auto">
          <a:xfrm>
            <a:off x="650588" y="5157192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70" name="Line 7"/>
          <p:cNvSpPr>
            <a:spLocks noChangeShapeType="1"/>
          </p:cNvSpPr>
          <p:nvPr/>
        </p:nvSpPr>
        <p:spPr bwMode="auto">
          <a:xfrm>
            <a:off x="650588" y="4509120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71" name="모서리가 둥근 직사각형 70"/>
          <p:cNvSpPr/>
          <p:nvPr/>
        </p:nvSpPr>
        <p:spPr>
          <a:xfrm>
            <a:off x="605934" y="3284984"/>
            <a:ext cx="2146077" cy="360040"/>
          </a:xfrm>
          <a:prstGeom prst="roundRect">
            <a:avLst/>
          </a:prstGeom>
          <a:solidFill>
            <a:srgbClr val="3D82B1"/>
          </a:solidFill>
          <a:ln>
            <a:solidFill>
              <a:schemeClr val="tx2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       재활용 제품명</a:t>
            </a:r>
          </a:p>
        </p:txBody>
      </p:sp>
      <p:sp>
        <p:nvSpPr>
          <p:cNvPr id="87" name="타원 86"/>
          <p:cNvSpPr/>
          <p:nvPr/>
        </p:nvSpPr>
        <p:spPr>
          <a:xfrm>
            <a:off x="827584" y="3336250"/>
            <a:ext cx="288032" cy="279081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1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8" name="모서리가 둥근 직사각형 87"/>
          <p:cNvSpPr/>
          <p:nvPr/>
        </p:nvSpPr>
        <p:spPr>
          <a:xfrm>
            <a:off x="608399" y="3933056"/>
            <a:ext cx="2146077" cy="356475"/>
          </a:xfrm>
          <a:prstGeom prst="roundRect">
            <a:avLst/>
          </a:prstGeom>
          <a:solidFill>
            <a:srgbClr val="3D82B1"/>
          </a:solidFill>
          <a:ln>
            <a:solidFill>
              <a:schemeClr val="tx2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판매처</a:t>
            </a:r>
          </a:p>
        </p:txBody>
      </p:sp>
      <p:sp>
        <p:nvSpPr>
          <p:cNvPr id="89" name="타원 88"/>
          <p:cNvSpPr/>
          <p:nvPr/>
        </p:nvSpPr>
        <p:spPr>
          <a:xfrm>
            <a:off x="818875" y="4000204"/>
            <a:ext cx="288032" cy="276318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  <a:latin typeface="+mn-ea"/>
              </a:rPr>
              <a:t>2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0" name="모서리가 둥근 직사각형 89"/>
          <p:cNvSpPr/>
          <p:nvPr/>
        </p:nvSpPr>
        <p:spPr>
          <a:xfrm>
            <a:off x="611560" y="4653136"/>
            <a:ext cx="2146077" cy="360040"/>
          </a:xfrm>
          <a:prstGeom prst="roundRect">
            <a:avLst/>
          </a:prstGeom>
          <a:solidFill>
            <a:srgbClr val="3D82B1"/>
          </a:solidFill>
          <a:ln>
            <a:solidFill>
              <a:schemeClr val="tx2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판매</a:t>
            </a:r>
            <a:r>
              <a:rPr lang="ko-KR" altLang="en-US" sz="1600" b="1" dirty="0">
                <a:solidFill>
                  <a:schemeClr val="bg1"/>
                </a:solidFill>
                <a:latin typeface="+mj-ea"/>
                <a:ea typeface="+mj-ea"/>
              </a:rPr>
              <a:t>량</a:t>
            </a:r>
            <a:endParaRPr lang="ko-KR" altLang="en-US" sz="16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91" name="타원 90"/>
          <p:cNvSpPr/>
          <p:nvPr/>
        </p:nvSpPr>
        <p:spPr>
          <a:xfrm>
            <a:off x="827584" y="4704402"/>
            <a:ext cx="288032" cy="279081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3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2" name="모서리가 둥근 직사각형 91"/>
          <p:cNvSpPr/>
          <p:nvPr/>
        </p:nvSpPr>
        <p:spPr>
          <a:xfrm>
            <a:off x="611560" y="5301208"/>
            <a:ext cx="2146077" cy="356475"/>
          </a:xfrm>
          <a:prstGeom prst="roundRect">
            <a:avLst/>
          </a:prstGeom>
          <a:solidFill>
            <a:srgbClr val="3D82B1"/>
          </a:solidFill>
          <a:ln>
            <a:solidFill>
              <a:schemeClr val="tx2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latin typeface="+mj-ea"/>
                <a:ea typeface="+mj-ea"/>
              </a:rPr>
              <a:t>   판매금액</a:t>
            </a:r>
          </a:p>
        </p:txBody>
      </p:sp>
      <p:sp>
        <p:nvSpPr>
          <p:cNvPr id="93" name="타원 92"/>
          <p:cNvSpPr/>
          <p:nvPr/>
        </p:nvSpPr>
        <p:spPr>
          <a:xfrm>
            <a:off x="827584" y="5347089"/>
            <a:ext cx="288032" cy="276318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4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4" name="모서리가 둥근 직사각형 93"/>
          <p:cNvSpPr/>
          <p:nvPr/>
        </p:nvSpPr>
        <p:spPr>
          <a:xfrm>
            <a:off x="611560" y="6024853"/>
            <a:ext cx="2146077" cy="356475"/>
          </a:xfrm>
          <a:prstGeom prst="roundRect">
            <a:avLst/>
          </a:prstGeom>
          <a:solidFill>
            <a:srgbClr val="3D82B1"/>
          </a:solidFill>
          <a:ln>
            <a:solidFill>
              <a:schemeClr val="tx2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  <a:latin typeface="+mj-ea"/>
                <a:ea typeface="+mj-ea"/>
              </a:rPr>
              <a:t>보관</a:t>
            </a:r>
            <a:r>
              <a:rPr lang="ko-KR" altLang="en-US" sz="1600" b="1" dirty="0" err="1">
                <a:solidFill>
                  <a:schemeClr val="bg1"/>
                </a:solidFill>
                <a:latin typeface="+mj-ea"/>
                <a:ea typeface="+mj-ea"/>
              </a:rPr>
              <a:t>량</a:t>
            </a:r>
            <a:endParaRPr lang="ko-KR" altLang="en-US" sz="16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95" name="타원 94"/>
          <p:cNvSpPr/>
          <p:nvPr/>
        </p:nvSpPr>
        <p:spPr>
          <a:xfrm>
            <a:off x="827584" y="6070734"/>
            <a:ext cx="288032" cy="276318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bg1"/>
                </a:solidFill>
                <a:latin typeface="+mn-ea"/>
              </a:rPr>
              <a:t>5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97" name="그룹 96"/>
          <p:cNvGrpSpPr/>
          <p:nvPr/>
        </p:nvGrpSpPr>
        <p:grpSpPr>
          <a:xfrm>
            <a:off x="8676456" y="6390456"/>
            <a:ext cx="504056" cy="467544"/>
            <a:chOff x="7416824" y="5471553"/>
            <a:chExt cx="504056" cy="467544"/>
          </a:xfrm>
        </p:grpSpPr>
        <p:sp>
          <p:nvSpPr>
            <p:cNvPr id="98" name="직각 삼각형 97"/>
            <p:cNvSpPr/>
            <p:nvPr/>
          </p:nvSpPr>
          <p:spPr>
            <a:xfrm flipH="1">
              <a:off x="7416824" y="5471553"/>
              <a:ext cx="467544" cy="467544"/>
            </a:xfrm>
            <a:prstGeom prst="rtTriangle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1200" cap="none" spc="-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99" name="직사각형 98"/>
            <p:cNvSpPr/>
            <p:nvPr/>
          </p:nvSpPr>
          <p:spPr>
            <a:xfrm>
              <a:off x="7560840" y="5677486"/>
              <a:ext cx="360040" cy="2616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20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13</a:t>
              </a:r>
              <a:endParaRPr kumimoji="0" lang="en-US" altLang="ko-KR" sz="1050" b="1" i="0" u="none" strike="noStrike" kern="1200" cap="none" spc="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947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1619672" y="1050817"/>
            <a:ext cx="7133159" cy="415498"/>
          </a:xfrm>
          <a:prstGeom prst="rect">
            <a:avLst/>
          </a:prstGeom>
          <a:ln w="12700">
            <a:noFill/>
          </a:ln>
        </p:spPr>
        <p:txBody>
          <a:bodyPr wrap="square" lIns="0" tIns="0" rIns="0" bIns="0" anchor="t">
            <a:spAutoFit/>
          </a:bodyPr>
          <a:lstStyle>
            <a:defPPr>
              <a:defRPr lang="ko-KR"/>
            </a:defPPr>
            <a:lvl1pPr defTabSz="1330325" eaLnBrk="0" hangingPunct="0">
              <a:spcBef>
                <a:spcPts val="300"/>
              </a:spcBef>
              <a:spcAft>
                <a:spcPts val="300"/>
              </a:spcAft>
              <a:buSzPct val="100000"/>
              <a:tabLst>
                <a:tab pos="1045596" algn="l"/>
              </a:tabLst>
              <a:defRPr sz="1700" spc="-100">
                <a:ln>
                  <a:solidFill>
                    <a:schemeClr val="accent1">
                      <a:shade val="95000"/>
                      <a:satMod val="105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285750" marR="0" lvl="0" indent="-285750" algn="l" defTabSz="1330325" rtl="0" eaLnBrk="0" fontAlgn="base" latinLnBrk="1" hangingPunct="0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ü"/>
              <a:tabLst>
                <a:tab pos="1045596" algn="l"/>
              </a:tabLst>
              <a:defRPr/>
            </a:pPr>
            <a:r>
              <a:rPr lang="ko-KR" altLang="en-US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수탁 폐기물 재활용 상세 내역</a:t>
            </a:r>
            <a:endParaRPr kumimoji="0" lang="ko-KR" altLang="en-US" sz="18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0" y="1058444"/>
            <a:ext cx="1466075" cy="432050"/>
            <a:chOff x="-324544" y="1268761"/>
            <a:chExt cx="1790619" cy="432050"/>
          </a:xfrm>
        </p:grpSpPr>
        <p:sp>
          <p:nvSpPr>
            <p:cNvPr id="4" name="양쪽 모서리가 둥근 사각형 3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b="1" spc="-80" noProof="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관련서식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179512" y="1052513"/>
            <a:ext cx="77821" cy="215774"/>
            <a:chOff x="179512" y="980728"/>
            <a:chExt cx="77821" cy="215774"/>
          </a:xfrm>
        </p:grpSpPr>
        <p:cxnSp>
          <p:nvCxnSpPr>
            <p:cNvPr id="11" name="직선 연결선 10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직사각형 60"/>
          <p:cNvSpPr/>
          <p:nvPr/>
        </p:nvSpPr>
        <p:spPr>
          <a:xfrm>
            <a:off x="681677" y="171080"/>
            <a:ext cx="6678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ko-KR" altLang="en-US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서식 작성 방법</a:t>
            </a:r>
            <a:endParaRPr kumimoji="0" lang="ko-KR" altLang="en-US" sz="2800" b="1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89037" y="133757"/>
            <a:ext cx="360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en-US" altLang="ko-KR" sz="3600" b="0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</a:t>
            </a:r>
            <a:endParaRPr kumimoji="0" lang="ko-KR" altLang="en-US" sz="3600" b="0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35" name="표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60987"/>
              </p:ext>
            </p:extLst>
          </p:nvPr>
        </p:nvGraphicFramePr>
        <p:xfrm>
          <a:off x="611560" y="1844824"/>
          <a:ext cx="7920880" cy="954532"/>
        </p:xfrm>
        <a:graphic>
          <a:graphicData uri="http://schemas.openxmlformats.org/drawingml/2006/table">
            <a:tbl>
              <a:tblPr/>
              <a:tblGrid>
                <a:gridCol w="1152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031403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7274">
                  <a:extLst>
                    <a:ext uri="{9D8B030D-6E8A-4147-A177-3AD203B41FA5}">
                      <a16:colId xmlns:a16="http://schemas.microsoft.com/office/drawing/2014/main" val="482553263"/>
                    </a:ext>
                  </a:extLst>
                </a:gridCol>
                <a:gridCol w="119300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0040">
                <a:tc gridSpan="7">
                  <a:txBody>
                    <a:bodyPr/>
                    <a:lstStyle/>
                    <a:p>
                      <a:pPr marL="6223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500" dirty="0" smtClean="0">
                          <a:solidFill>
                            <a:srgbClr val="000000"/>
                          </a:solidFill>
                          <a:effectLst/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폐기물 수탁 및 재활용 내용</a:t>
                      </a:r>
                      <a:endParaRPr lang="ko-KR" altLang="en-US" sz="1400" b="1" kern="0" spc="1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76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① 구 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② 종 류</a:t>
                      </a:r>
                      <a:endParaRPr lang="en-US" altLang="ko-KR" sz="12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분류번호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③ 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수탁량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톤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④ 성질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상태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⑤ 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재활용방법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⑥ 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재활용량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톤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⑦ 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보관량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톤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028384" y="1556792"/>
            <a:ext cx="720080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(</a:t>
            </a:r>
            <a:r>
              <a:rPr lang="ko-KR" altLang="en-US" sz="1200" dirty="0" smtClean="0"/>
              <a:t>뒤쪽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grpSp>
        <p:nvGrpSpPr>
          <p:cNvPr id="37" name="그룹 36"/>
          <p:cNvGrpSpPr/>
          <p:nvPr/>
        </p:nvGrpSpPr>
        <p:grpSpPr>
          <a:xfrm>
            <a:off x="8676456" y="6390456"/>
            <a:ext cx="504056" cy="467544"/>
            <a:chOff x="7416824" y="5471553"/>
            <a:chExt cx="504056" cy="467544"/>
          </a:xfrm>
        </p:grpSpPr>
        <p:sp>
          <p:nvSpPr>
            <p:cNvPr id="38" name="직각 삼각형 37"/>
            <p:cNvSpPr/>
            <p:nvPr/>
          </p:nvSpPr>
          <p:spPr>
            <a:xfrm flipH="1">
              <a:off x="7416824" y="5471553"/>
              <a:ext cx="467544" cy="467544"/>
            </a:xfrm>
            <a:prstGeom prst="rtTriangle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1200" cap="none" spc="-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7560840" y="5677486"/>
              <a:ext cx="360040" cy="2616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20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14</a:t>
              </a:r>
              <a:endParaRPr kumimoji="0" lang="en-US" altLang="ko-KR" sz="1050" b="1" i="0" u="none" strike="noStrike" kern="1200" cap="none" spc="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40" name="Line 7"/>
          <p:cNvSpPr>
            <a:spLocks noChangeShapeType="1"/>
          </p:cNvSpPr>
          <p:nvPr/>
        </p:nvSpPr>
        <p:spPr bwMode="auto">
          <a:xfrm>
            <a:off x="723390" y="3429000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47" name="Rectangle 22"/>
          <p:cNvSpPr>
            <a:spLocks noChangeArrowheads="1"/>
          </p:cNvSpPr>
          <p:nvPr/>
        </p:nvSpPr>
        <p:spPr bwMode="auto">
          <a:xfrm>
            <a:off x="2962522" y="3501008"/>
            <a:ext cx="571393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r>
              <a:rPr lang="ko-KR" altLang="en-US" sz="1600" dirty="0" smtClean="0">
                <a:latin typeface="+mn-ea"/>
                <a:ea typeface="+mn-ea"/>
              </a:rPr>
              <a:t>폐기물관리법 시행규칙 별표</a:t>
            </a:r>
            <a:r>
              <a:rPr lang="en-US" altLang="ko-KR" sz="1600" dirty="0" smtClean="0">
                <a:latin typeface="+mn-ea"/>
                <a:ea typeface="+mn-ea"/>
              </a:rPr>
              <a:t>4</a:t>
            </a:r>
            <a:r>
              <a:rPr lang="ko-KR" altLang="en-US" sz="1600" dirty="0" smtClean="0">
                <a:latin typeface="+mn-ea"/>
                <a:ea typeface="+mn-ea"/>
              </a:rPr>
              <a:t>의 폐기물종류와 </a:t>
            </a:r>
            <a:r>
              <a:rPr lang="ko-KR" altLang="en-US" sz="1600" dirty="0" err="1" smtClean="0">
                <a:latin typeface="+mn-ea"/>
                <a:ea typeface="+mn-ea"/>
              </a:rPr>
              <a:t>분류번호</a:t>
            </a:r>
            <a:endParaRPr lang="en-US" altLang="ko-KR" sz="1600" dirty="0">
              <a:latin typeface="+mn-ea"/>
              <a:ea typeface="+mn-ea"/>
            </a:endParaRPr>
          </a:p>
        </p:txBody>
      </p:sp>
      <p:grpSp>
        <p:nvGrpSpPr>
          <p:cNvPr id="48" name="그룹 47"/>
          <p:cNvGrpSpPr/>
          <p:nvPr/>
        </p:nvGrpSpPr>
        <p:grpSpPr>
          <a:xfrm>
            <a:off x="755576" y="3018438"/>
            <a:ext cx="7690020" cy="403453"/>
            <a:chOff x="682774" y="2633846"/>
            <a:chExt cx="7690020" cy="403453"/>
          </a:xfrm>
        </p:grpSpPr>
        <p:sp>
          <p:nvSpPr>
            <p:cNvPr id="50" name="Rectangle 21"/>
            <p:cNvSpPr>
              <a:spLocks noChangeArrowheads="1"/>
            </p:cNvSpPr>
            <p:nvPr/>
          </p:nvSpPr>
          <p:spPr bwMode="auto">
            <a:xfrm>
              <a:off x="2889721" y="2633846"/>
              <a:ext cx="5483073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285750" indent="-285750" algn="l">
                <a:buFont typeface="Wingdings" pitchFamily="2" charset="2"/>
                <a:buChar char="Ø"/>
                <a:defRPr/>
              </a:pPr>
              <a:r>
                <a:rPr lang="ko-KR" altLang="en-US" sz="1600" spc="-150" dirty="0" smtClean="0">
                  <a:latin typeface="+mn-ea"/>
                  <a:ea typeface="+mn-ea"/>
                </a:rPr>
                <a:t>수탁 폐기물의 종류별 연번 기재</a:t>
              </a:r>
              <a:endParaRPr lang="en-US" altLang="ko-KR" sz="1600" spc="-150" dirty="0">
                <a:latin typeface="+mn-ea"/>
                <a:ea typeface="+mn-ea"/>
              </a:endParaRPr>
            </a:p>
          </p:txBody>
        </p:sp>
        <p:sp>
          <p:nvSpPr>
            <p:cNvPr id="51" name="Rectangle 55"/>
            <p:cNvSpPr>
              <a:spLocks noChangeArrowheads="1"/>
            </p:cNvSpPr>
            <p:nvPr/>
          </p:nvSpPr>
          <p:spPr bwMode="white">
            <a:xfrm>
              <a:off x="682774" y="2667967"/>
              <a:ext cx="2074863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b="1" i="0" dirty="0" smtClean="0">
                  <a:solidFill>
                    <a:srgbClr val="FEFFFF"/>
                  </a:solidFill>
                  <a:latin typeface="+mn-ea"/>
                  <a:ea typeface="+mn-ea"/>
                </a:rPr>
                <a:t>1. </a:t>
              </a:r>
              <a:r>
                <a:rPr lang="ko-KR" altLang="en-US" b="1" i="0" dirty="0" smtClean="0">
                  <a:solidFill>
                    <a:srgbClr val="FEFFFF"/>
                  </a:solidFill>
                  <a:latin typeface="+mn-ea"/>
                  <a:ea typeface="+mn-ea"/>
                </a:rPr>
                <a:t>대표자</a:t>
              </a:r>
              <a:endParaRPr lang="en-US" altLang="ko-KR" b="1" i="0" dirty="0">
                <a:solidFill>
                  <a:srgbClr val="FEFFFF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2" name="Rectangle 23"/>
          <p:cNvSpPr>
            <a:spLocks noChangeArrowheads="1"/>
          </p:cNvSpPr>
          <p:nvPr/>
        </p:nvSpPr>
        <p:spPr bwMode="auto">
          <a:xfrm>
            <a:off x="2962523" y="4077072"/>
            <a:ext cx="54830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r>
              <a:rPr lang="ko-KR" altLang="en-US" sz="1600" dirty="0" smtClean="0">
                <a:latin typeface="+mn-ea"/>
                <a:ea typeface="+mn-ea"/>
              </a:rPr>
              <a:t>수탁 </a:t>
            </a:r>
            <a:r>
              <a:rPr lang="ko-KR" altLang="en-US" sz="1600" dirty="0" err="1" smtClean="0">
                <a:latin typeface="+mn-ea"/>
                <a:ea typeface="+mn-ea"/>
              </a:rPr>
              <a:t>폐기물량</a:t>
            </a:r>
            <a:r>
              <a:rPr lang="ko-KR" altLang="en-US" sz="1600" dirty="0" smtClean="0">
                <a:latin typeface="+mn-ea"/>
                <a:ea typeface="+mn-ea"/>
              </a:rPr>
              <a:t> 기재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단위는 반드시 </a:t>
            </a:r>
            <a:r>
              <a:rPr lang="en-US" altLang="ko-KR" sz="1600" dirty="0" smtClean="0">
                <a:latin typeface="+mn-ea"/>
              </a:rPr>
              <a:t>‘</a:t>
            </a:r>
            <a:r>
              <a:rPr lang="ko-KR" altLang="en-US" sz="1600" dirty="0" smtClean="0">
                <a:latin typeface="+mn-ea"/>
              </a:rPr>
              <a:t>톤</a:t>
            </a:r>
            <a:r>
              <a:rPr lang="en-US" altLang="ko-KR" sz="1600" dirty="0" smtClean="0">
                <a:latin typeface="+mn-ea"/>
              </a:rPr>
              <a:t>/</a:t>
            </a:r>
            <a:r>
              <a:rPr lang="ko-KR" altLang="en-US" sz="1600" dirty="0" smtClean="0">
                <a:latin typeface="+mn-ea"/>
              </a:rPr>
              <a:t>년</a:t>
            </a:r>
            <a:r>
              <a:rPr lang="en-US" altLang="ko-KR" sz="1600" dirty="0" smtClean="0">
                <a:latin typeface="+mn-ea"/>
              </a:rPr>
              <a:t>‘ </a:t>
            </a:r>
            <a:endParaRPr lang="en-US" altLang="ko-KR" sz="1600" dirty="0">
              <a:latin typeface="+mn-ea"/>
              <a:ea typeface="+mn-ea"/>
            </a:endParaRPr>
          </a:p>
        </p:txBody>
      </p:sp>
      <p:sp>
        <p:nvSpPr>
          <p:cNvPr id="53" name="Rectangle 24"/>
          <p:cNvSpPr>
            <a:spLocks noChangeArrowheads="1"/>
          </p:cNvSpPr>
          <p:nvPr/>
        </p:nvSpPr>
        <p:spPr bwMode="auto">
          <a:xfrm>
            <a:off x="2962524" y="4653136"/>
            <a:ext cx="54259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endParaRPr lang="en-US" altLang="ko-KR" sz="1600" dirty="0" smtClean="0">
              <a:latin typeface="+mn-ea"/>
              <a:ea typeface="+mn-ea"/>
            </a:endParaRPr>
          </a:p>
        </p:txBody>
      </p:sp>
      <p:sp>
        <p:nvSpPr>
          <p:cNvPr id="54" name="Line 7"/>
          <p:cNvSpPr>
            <a:spLocks noChangeShapeType="1"/>
          </p:cNvSpPr>
          <p:nvPr/>
        </p:nvSpPr>
        <p:spPr bwMode="auto">
          <a:xfrm>
            <a:off x="723390" y="5085184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55" name="Line 7"/>
          <p:cNvSpPr>
            <a:spLocks noChangeShapeType="1"/>
          </p:cNvSpPr>
          <p:nvPr/>
        </p:nvSpPr>
        <p:spPr bwMode="auto">
          <a:xfrm>
            <a:off x="723390" y="4581128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56" name="Line 7"/>
          <p:cNvSpPr>
            <a:spLocks noChangeShapeType="1"/>
          </p:cNvSpPr>
          <p:nvPr/>
        </p:nvSpPr>
        <p:spPr bwMode="auto">
          <a:xfrm>
            <a:off x="723390" y="3933056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grpSp>
        <p:nvGrpSpPr>
          <p:cNvPr id="57" name="그룹 56"/>
          <p:cNvGrpSpPr/>
          <p:nvPr/>
        </p:nvGrpSpPr>
        <p:grpSpPr>
          <a:xfrm>
            <a:off x="770411" y="5157192"/>
            <a:ext cx="7675186" cy="584775"/>
            <a:chOff x="682774" y="4529567"/>
            <a:chExt cx="7760820" cy="584775"/>
          </a:xfrm>
        </p:grpSpPr>
        <p:sp>
          <p:nvSpPr>
            <p:cNvPr id="58" name="Rectangle 24"/>
            <p:cNvSpPr>
              <a:spLocks noChangeArrowheads="1"/>
            </p:cNvSpPr>
            <p:nvPr/>
          </p:nvSpPr>
          <p:spPr bwMode="auto">
            <a:xfrm>
              <a:off x="2874059" y="4529567"/>
              <a:ext cx="5569535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285750" indent="-285750" algn="l">
                <a:buFont typeface="Wingdings" pitchFamily="2" charset="2"/>
                <a:buChar char="Ø"/>
                <a:defRPr/>
              </a:pPr>
              <a:r>
                <a:rPr lang="ko-KR" altLang="en-US" sz="1600" dirty="0" smtClean="0">
                  <a:latin typeface="+mn-ea"/>
                  <a:ea typeface="+mn-ea"/>
                </a:rPr>
                <a:t>동법 시행규칙 별지 제</a:t>
              </a:r>
              <a:r>
                <a:rPr lang="en-US" altLang="ko-KR" sz="1600" dirty="0" smtClean="0">
                  <a:latin typeface="+mn-ea"/>
                  <a:ea typeface="+mn-ea"/>
                </a:rPr>
                <a:t>5</a:t>
              </a:r>
              <a:r>
                <a:rPr lang="ko-KR" altLang="en-US" sz="1600" dirty="0" err="1" smtClean="0">
                  <a:latin typeface="+mn-ea"/>
                  <a:ea typeface="+mn-ea"/>
                </a:rPr>
                <a:t>호서식의</a:t>
              </a:r>
              <a:r>
                <a:rPr lang="ko-KR" altLang="en-US" sz="1600" dirty="0" smtClean="0">
                  <a:latin typeface="+mn-ea"/>
                  <a:ea typeface="+mn-ea"/>
                </a:rPr>
                <a:t> </a:t>
              </a:r>
              <a:r>
                <a:rPr lang="ko-KR" altLang="en-US" sz="1600" dirty="0" err="1" smtClean="0">
                  <a:latin typeface="+mn-ea"/>
                  <a:ea typeface="+mn-ea"/>
                </a:rPr>
                <a:t>참고란의</a:t>
              </a:r>
              <a:r>
                <a:rPr lang="ko-KR" altLang="en-US" sz="1600" dirty="0" smtClean="0">
                  <a:latin typeface="+mn-ea"/>
                  <a:ea typeface="+mn-ea"/>
                </a:rPr>
                <a:t> 폐기물처리 </a:t>
              </a:r>
              <a:r>
                <a:rPr lang="ko-KR" altLang="en-US" sz="1600" dirty="0" err="1" smtClean="0">
                  <a:latin typeface="+mn-ea"/>
                  <a:ea typeface="+mn-ea"/>
                </a:rPr>
                <a:t>방법별</a:t>
              </a:r>
              <a:r>
                <a:rPr lang="ko-KR" altLang="en-US" sz="1600" dirty="0" smtClean="0">
                  <a:latin typeface="+mn-ea"/>
                  <a:ea typeface="+mn-ea"/>
                </a:rPr>
                <a:t> 분류 참조</a:t>
              </a:r>
              <a:endParaRPr lang="en-US" altLang="ko-KR" sz="1600" dirty="0" smtClean="0">
                <a:latin typeface="+mn-ea"/>
                <a:ea typeface="+mn-ea"/>
              </a:endParaRPr>
            </a:p>
          </p:txBody>
        </p:sp>
        <p:sp>
          <p:nvSpPr>
            <p:cNvPr id="59" name="Rectangle 51"/>
            <p:cNvSpPr>
              <a:spLocks noChangeArrowheads="1"/>
            </p:cNvSpPr>
            <p:nvPr/>
          </p:nvSpPr>
          <p:spPr bwMode="gray">
            <a:xfrm>
              <a:off x="682774" y="4733484"/>
              <a:ext cx="1631950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shade val="72549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33333"/>
                    </a:outerShdw>
                  </a:effectLst>
                </a14:hiddenEffects>
              </a:ext>
            </a:extLst>
          </p:spPr>
          <p:txBody>
            <a:bodyPr>
              <a:spAutoFit/>
              <a:flatTx/>
            </a:bodyPr>
            <a:lstStyle/>
            <a:p>
              <a:pPr algn="ctr"/>
              <a:r>
                <a:rPr lang="en-US" altLang="ko-KR" sz="1400" b="1" i="0">
                  <a:solidFill>
                    <a:srgbClr val="F8F8F8"/>
                  </a:solidFill>
                  <a:latin typeface="+mn-ea"/>
                  <a:ea typeface="+mn-ea"/>
                </a:rPr>
                <a:t>Text in here</a:t>
              </a:r>
            </a:p>
          </p:txBody>
        </p:sp>
      </p:grpSp>
      <p:sp>
        <p:nvSpPr>
          <p:cNvPr id="60" name="Line 7"/>
          <p:cNvSpPr>
            <a:spLocks noChangeShapeType="1"/>
          </p:cNvSpPr>
          <p:nvPr/>
        </p:nvSpPr>
        <p:spPr bwMode="auto">
          <a:xfrm>
            <a:off x="738225" y="6237312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63" name="모서리가 둥근 직사각형 62"/>
          <p:cNvSpPr/>
          <p:nvPr/>
        </p:nvSpPr>
        <p:spPr>
          <a:xfrm>
            <a:off x="683568" y="2996952"/>
            <a:ext cx="2278954" cy="36004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smtClean="0">
                <a:solidFill>
                  <a:srgbClr val="002060"/>
                </a:solidFill>
                <a:latin typeface="+mj-ea"/>
                <a:ea typeface="+mj-ea"/>
              </a:rPr>
              <a:t>구 분</a:t>
            </a:r>
          </a:p>
        </p:txBody>
      </p:sp>
      <p:sp>
        <p:nvSpPr>
          <p:cNvPr id="64" name="타원 63"/>
          <p:cNvSpPr/>
          <p:nvPr/>
        </p:nvSpPr>
        <p:spPr>
          <a:xfrm>
            <a:off x="873465" y="3074345"/>
            <a:ext cx="259569" cy="218183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002060"/>
                </a:solidFill>
                <a:latin typeface="+mn-ea"/>
              </a:rPr>
              <a:t>1</a:t>
            </a:r>
            <a:endParaRPr lang="ko-KR" altLang="en-US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2" name="모서리가 둥근 직사각형 71"/>
          <p:cNvSpPr/>
          <p:nvPr/>
        </p:nvSpPr>
        <p:spPr>
          <a:xfrm>
            <a:off x="683568" y="4077072"/>
            <a:ext cx="2278954" cy="36004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r>
              <a:rPr lang="ko-KR" altLang="en-US" sz="1600" b="1" dirty="0" smtClean="0">
                <a:solidFill>
                  <a:srgbClr val="002060"/>
                </a:solidFill>
                <a:latin typeface="+mj-ea"/>
                <a:ea typeface="+mj-ea"/>
              </a:rPr>
              <a:t>       </a:t>
            </a:r>
            <a:r>
              <a:rPr lang="ko-KR" altLang="en-US" sz="1600" b="1" dirty="0" err="1" smtClean="0">
                <a:solidFill>
                  <a:srgbClr val="002060"/>
                </a:solidFill>
                <a:latin typeface="+mj-ea"/>
                <a:ea typeface="+mj-ea"/>
              </a:rPr>
              <a:t>수탁량</a:t>
            </a:r>
            <a:r>
              <a:rPr lang="en-US" altLang="ko-KR" sz="1600" b="1" dirty="0" smtClean="0">
                <a:solidFill>
                  <a:srgbClr val="002060"/>
                </a:solidFill>
                <a:latin typeface="+mj-ea"/>
                <a:ea typeface="+mj-ea"/>
              </a:rPr>
              <a:t>(</a:t>
            </a:r>
            <a:r>
              <a:rPr lang="ko-KR" altLang="en-US" sz="1600" b="1" dirty="0" smtClean="0">
                <a:solidFill>
                  <a:srgbClr val="002060"/>
                </a:solidFill>
                <a:latin typeface="+mj-ea"/>
                <a:ea typeface="+mj-ea"/>
              </a:rPr>
              <a:t>톤</a:t>
            </a:r>
            <a:r>
              <a:rPr lang="en-US" altLang="ko-KR" sz="1600" b="1" dirty="0" smtClean="0">
                <a:solidFill>
                  <a:srgbClr val="002060"/>
                </a:solidFill>
                <a:latin typeface="+mj-ea"/>
                <a:ea typeface="+mj-ea"/>
              </a:rPr>
              <a:t>)</a:t>
            </a:r>
            <a:endParaRPr lang="ko-KR" altLang="en-US" sz="1600" b="1" dirty="0" smtClean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856047" y="4154465"/>
            <a:ext cx="259569" cy="218183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002060"/>
                </a:solidFill>
                <a:latin typeface="+mn-ea"/>
              </a:rPr>
              <a:t>3</a:t>
            </a:r>
            <a:endParaRPr lang="ko-KR" altLang="en-US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4" name="모서리가 둥근 직사각형 73"/>
          <p:cNvSpPr/>
          <p:nvPr/>
        </p:nvSpPr>
        <p:spPr>
          <a:xfrm>
            <a:off x="683568" y="3501008"/>
            <a:ext cx="2278954" cy="3564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smtClean="0">
                <a:solidFill>
                  <a:srgbClr val="002060"/>
                </a:solidFill>
                <a:latin typeface="+mj-ea"/>
                <a:ea typeface="+mj-ea"/>
              </a:rPr>
              <a:t>종 류</a:t>
            </a:r>
          </a:p>
        </p:txBody>
      </p:sp>
      <p:sp>
        <p:nvSpPr>
          <p:cNvPr id="75" name="타원 74"/>
          <p:cNvSpPr/>
          <p:nvPr/>
        </p:nvSpPr>
        <p:spPr>
          <a:xfrm>
            <a:off x="862763" y="3594284"/>
            <a:ext cx="259569" cy="216022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2060"/>
                </a:solidFill>
                <a:latin typeface="+mn-ea"/>
              </a:rPr>
              <a:t>2</a:t>
            </a:r>
            <a:endParaRPr lang="ko-KR" altLang="en-US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6" name="모서리가 둥근 직사각형 75"/>
          <p:cNvSpPr/>
          <p:nvPr/>
        </p:nvSpPr>
        <p:spPr>
          <a:xfrm>
            <a:off x="683568" y="4653136"/>
            <a:ext cx="2278954" cy="3564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smtClean="0">
                <a:solidFill>
                  <a:srgbClr val="002060"/>
                </a:solidFill>
                <a:latin typeface="+mj-ea"/>
                <a:ea typeface="+mj-ea"/>
              </a:rPr>
              <a:t>성질</a:t>
            </a:r>
            <a:r>
              <a:rPr lang="en-US" altLang="ko-KR" sz="1600" b="1" dirty="0" smtClean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600" b="1" dirty="0" smtClean="0">
                <a:solidFill>
                  <a:srgbClr val="002060"/>
                </a:solidFill>
                <a:latin typeface="+mj-ea"/>
                <a:ea typeface="+mj-ea"/>
              </a:rPr>
              <a:t>상태</a:t>
            </a:r>
          </a:p>
        </p:txBody>
      </p:sp>
      <p:sp>
        <p:nvSpPr>
          <p:cNvPr id="77" name="타원 76"/>
          <p:cNvSpPr/>
          <p:nvPr/>
        </p:nvSpPr>
        <p:spPr>
          <a:xfrm>
            <a:off x="856047" y="4725145"/>
            <a:ext cx="259569" cy="216022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002060"/>
                </a:solidFill>
                <a:latin typeface="+mn-ea"/>
              </a:rPr>
              <a:t>4</a:t>
            </a:r>
            <a:endParaRPr lang="ko-KR" altLang="en-US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8" name="모서리가 둥근 직사각형 77"/>
          <p:cNvSpPr/>
          <p:nvPr/>
        </p:nvSpPr>
        <p:spPr>
          <a:xfrm>
            <a:off x="683568" y="5229200"/>
            <a:ext cx="2278954" cy="36004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err="1" smtClean="0">
                <a:solidFill>
                  <a:srgbClr val="002060"/>
                </a:solidFill>
                <a:latin typeface="+mj-ea"/>
                <a:ea typeface="+mj-ea"/>
              </a:rPr>
              <a:t>재활용방법</a:t>
            </a:r>
            <a:endParaRPr lang="ko-KR" altLang="en-US" sz="1600" b="1" dirty="0" smtClean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856047" y="5301208"/>
            <a:ext cx="259569" cy="218183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2060"/>
                </a:solidFill>
                <a:latin typeface="+mn-ea"/>
              </a:rPr>
              <a:t>5</a:t>
            </a:r>
            <a:endParaRPr lang="ko-KR" altLang="en-US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80" name="Rectangle 23"/>
          <p:cNvSpPr>
            <a:spLocks noChangeArrowheads="1"/>
          </p:cNvSpPr>
          <p:nvPr/>
        </p:nvSpPr>
        <p:spPr bwMode="auto">
          <a:xfrm>
            <a:off x="2962523" y="4661150"/>
            <a:ext cx="54830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r>
              <a:rPr lang="ko-KR" altLang="en-US" sz="1600" dirty="0" smtClean="0">
                <a:latin typeface="+mn-ea"/>
                <a:ea typeface="+mn-ea"/>
              </a:rPr>
              <a:t>폐기물의 상태를 액상</a:t>
            </a:r>
            <a:r>
              <a:rPr lang="en-US" altLang="ko-KR" sz="1600" dirty="0" smtClean="0">
                <a:latin typeface="+mn-ea"/>
                <a:ea typeface="+mn-ea"/>
              </a:rPr>
              <a:t>[1], </a:t>
            </a:r>
            <a:r>
              <a:rPr lang="ko-KR" altLang="en-US" sz="1600" dirty="0" smtClean="0">
                <a:latin typeface="+mn-ea"/>
                <a:ea typeface="+mn-ea"/>
              </a:rPr>
              <a:t>고체</a:t>
            </a:r>
            <a:r>
              <a:rPr lang="en-US" altLang="ko-KR" sz="1600" dirty="0" smtClean="0">
                <a:latin typeface="+mn-ea"/>
                <a:ea typeface="+mn-ea"/>
              </a:rPr>
              <a:t>[2]</a:t>
            </a:r>
            <a:r>
              <a:rPr lang="ko-KR" altLang="en-US" sz="1600" dirty="0" smtClean="0">
                <a:latin typeface="+mn-ea"/>
                <a:ea typeface="+mn-ea"/>
              </a:rPr>
              <a:t>로 기재</a:t>
            </a:r>
            <a:endParaRPr lang="en-US" altLang="ko-KR" sz="1600" dirty="0">
              <a:latin typeface="+mn-ea"/>
              <a:ea typeface="+mn-ea"/>
            </a:endParaRPr>
          </a:p>
        </p:txBody>
      </p:sp>
      <p:sp>
        <p:nvSpPr>
          <p:cNvPr id="81" name="Line 7"/>
          <p:cNvSpPr>
            <a:spLocks noChangeShapeType="1"/>
          </p:cNvSpPr>
          <p:nvPr/>
        </p:nvSpPr>
        <p:spPr bwMode="auto">
          <a:xfrm>
            <a:off x="723389" y="5741967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82" name="Rectangle 24"/>
          <p:cNvSpPr>
            <a:spLocks noChangeArrowheads="1"/>
          </p:cNvSpPr>
          <p:nvPr/>
        </p:nvSpPr>
        <p:spPr bwMode="auto">
          <a:xfrm>
            <a:off x="2962524" y="5829900"/>
            <a:ext cx="54259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endParaRPr lang="en-US" altLang="ko-KR" sz="1600" dirty="0" smtClean="0">
              <a:latin typeface="+mn-ea"/>
              <a:ea typeface="+mn-ea"/>
            </a:endParaRPr>
          </a:p>
        </p:txBody>
      </p:sp>
      <p:sp>
        <p:nvSpPr>
          <p:cNvPr id="83" name="Line 7"/>
          <p:cNvSpPr>
            <a:spLocks noChangeShapeType="1"/>
          </p:cNvSpPr>
          <p:nvPr/>
        </p:nvSpPr>
        <p:spPr bwMode="auto">
          <a:xfrm>
            <a:off x="723390" y="6741368"/>
            <a:ext cx="7722207" cy="0"/>
          </a:xfrm>
          <a:prstGeom prst="line">
            <a:avLst/>
          </a:prstGeom>
          <a:noFill/>
          <a:ln w="3175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>
              <a:latin typeface="+mn-ea"/>
              <a:ea typeface="+mn-ea"/>
            </a:endParaRPr>
          </a:p>
        </p:txBody>
      </p:sp>
      <p:sp>
        <p:nvSpPr>
          <p:cNvPr id="85" name="모서리가 둥근 직사각형 84"/>
          <p:cNvSpPr/>
          <p:nvPr/>
        </p:nvSpPr>
        <p:spPr>
          <a:xfrm>
            <a:off x="683568" y="5829900"/>
            <a:ext cx="2278954" cy="3564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smtClean="0">
                <a:solidFill>
                  <a:srgbClr val="002060"/>
                </a:solidFill>
                <a:latin typeface="+mj-ea"/>
                <a:ea typeface="+mj-ea"/>
              </a:rPr>
              <a:t> </a:t>
            </a:r>
            <a:r>
              <a:rPr lang="ko-KR" altLang="en-US" sz="1600" b="1" dirty="0" err="1" smtClean="0">
                <a:solidFill>
                  <a:srgbClr val="002060"/>
                </a:solidFill>
                <a:latin typeface="+mj-ea"/>
                <a:ea typeface="+mj-ea"/>
              </a:rPr>
              <a:t>재활용량</a:t>
            </a:r>
            <a:r>
              <a:rPr lang="en-US" altLang="ko-KR" sz="1600" b="1" dirty="0" smtClean="0">
                <a:solidFill>
                  <a:srgbClr val="002060"/>
                </a:solidFill>
                <a:latin typeface="+mj-ea"/>
                <a:ea typeface="+mj-ea"/>
              </a:rPr>
              <a:t>(</a:t>
            </a:r>
            <a:r>
              <a:rPr lang="ko-KR" altLang="en-US" sz="1600" b="1" dirty="0" smtClean="0">
                <a:solidFill>
                  <a:srgbClr val="002060"/>
                </a:solidFill>
                <a:latin typeface="+mj-ea"/>
                <a:ea typeface="+mj-ea"/>
              </a:rPr>
              <a:t>톤</a:t>
            </a:r>
            <a:r>
              <a:rPr lang="en-US" altLang="ko-KR" sz="1600" b="1" dirty="0" smtClean="0">
                <a:solidFill>
                  <a:srgbClr val="002060"/>
                </a:solidFill>
                <a:latin typeface="+mj-ea"/>
                <a:ea typeface="+mj-ea"/>
              </a:rPr>
              <a:t>)</a:t>
            </a:r>
            <a:endParaRPr lang="ko-KR" altLang="en-US" sz="1600" b="1" dirty="0" smtClean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856047" y="5901909"/>
            <a:ext cx="259569" cy="216022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2060"/>
                </a:solidFill>
                <a:latin typeface="+mn-ea"/>
              </a:rPr>
              <a:t>6</a:t>
            </a:r>
            <a:endParaRPr lang="ko-KR" altLang="en-US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96" name="Rectangle 23"/>
          <p:cNvSpPr>
            <a:spLocks noChangeArrowheads="1"/>
          </p:cNvSpPr>
          <p:nvPr/>
        </p:nvSpPr>
        <p:spPr bwMode="auto">
          <a:xfrm>
            <a:off x="2962523" y="5837914"/>
            <a:ext cx="565676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r>
              <a:rPr lang="ko-KR" altLang="en-US" sz="1600" dirty="0" smtClean="0">
                <a:latin typeface="+mn-ea"/>
                <a:ea typeface="+mn-ea"/>
              </a:rPr>
              <a:t>수탁폐기물의 재활용 처리량 기재</a:t>
            </a:r>
            <a:r>
              <a:rPr lang="en-US" altLang="ko-KR" sz="1600" dirty="0" smtClean="0">
                <a:latin typeface="+mn-ea"/>
                <a:ea typeface="+mn-ea"/>
              </a:rPr>
              <a:t>, </a:t>
            </a:r>
            <a:r>
              <a:rPr lang="ko-KR" altLang="en-US" sz="1600" dirty="0" smtClean="0">
                <a:latin typeface="+mn-ea"/>
                <a:ea typeface="+mn-ea"/>
              </a:rPr>
              <a:t>단위는 반드시 </a:t>
            </a:r>
            <a:r>
              <a:rPr lang="en-US" altLang="ko-KR" sz="1600" dirty="0" smtClean="0">
                <a:latin typeface="+mn-ea"/>
                <a:ea typeface="+mn-ea"/>
              </a:rPr>
              <a:t>‘</a:t>
            </a:r>
            <a:r>
              <a:rPr lang="ko-KR" altLang="en-US" sz="1600" dirty="0" smtClean="0">
                <a:latin typeface="+mn-ea"/>
                <a:ea typeface="+mn-ea"/>
              </a:rPr>
              <a:t>톤</a:t>
            </a:r>
            <a:r>
              <a:rPr lang="en-US" altLang="ko-KR" sz="1600" dirty="0" smtClean="0">
                <a:latin typeface="+mn-ea"/>
                <a:ea typeface="+mn-ea"/>
              </a:rPr>
              <a:t>/</a:t>
            </a:r>
            <a:r>
              <a:rPr lang="ko-KR" altLang="en-US" sz="1600" dirty="0" smtClean="0">
                <a:latin typeface="+mn-ea"/>
                <a:ea typeface="+mn-ea"/>
              </a:rPr>
              <a:t>년</a:t>
            </a:r>
            <a:r>
              <a:rPr lang="en-US" altLang="ko-KR" sz="1600" dirty="0" smtClean="0">
                <a:latin typeface="+mn-ea"/>
                <a:ea typeface="+mn-ea"/>
              </a:rPr>
              <a:t>‘ </a:t>
            </a:r>
            <a:endParaRPr lang="en-US" altLang="ko-KR" sz="1600" dirty="0">
              <a:latin typeface="+mn-ea"/>
              <a:ea typeface="+mn-ea"/>
            </a:endParaRPr>
          </a:p>
        </p:txBody>
      </p:sp>
      <p:sp>
        <p:nvSpPr>
          <p:cNvPr id="97" name="모서리가 둥근 직사각형 96"/>
          <p:cNvSpPr/>
          <p:nvPr/>
        </p:nvSpPr>
        <p:spPr>
          <a:xfrm>
            <a:off x="683568" y="6326984"/>
            <a:ext cx="2278954" cy="3564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err="1" smtClean="0">
                <a:solidFill>
                  <a:srgbClr val="002060"/>
                </a:solidFill>
                <a:latin typeface="+mj-ea"/>
                <a:ea typeface="+mj-ea"/>
              </a:rPr>
              <a:t>보관량</a:t>
            </a:r>
            <a:r>
              <a:rPr lang="en-US" altLang="ko-KR" sz="1600" b="1" dirty="0" smtClean="0">
                <a:solidFill>
                  <a:srgbClr val="002060"/>
                </a:solidFill>
                <a:latin typeface="+mj-ea"/>
                <a:ea typeface="+mj-ea"/>
              </a:rPr>
              <a:t>(</a:t>
            </a:r>
            <a:r>
              <a:rPr lang="ko-KR" altLang="en-US" sz="1600" b="1" dirty="0" smtClean="0">
                <a:solidFill>
                  <a:srgbClr val="002060"/>
                </a:solidFill>
                <a:latin typeface="+mj-ea"/>
                <a:ea typeface="+mj-ea"/>
              </a:rPr>
              <a:t>톤</a:t>
            </a:r>
            <a:r>
              <a:rPr lang="en-US" altLang="ko-KR" sz="1600" b="1" dirty="0" smtClean="0">
                <a:solidFill>
                  <a:srgbClr val="002060"/>
                </a:solidFill>
                <a:latin typeface="+mj-ea"/>
                <a:ea typeface="+mj-ea"/>
              </a:rPr>
              <a:t>)</a:t>
            </a:r>
            <a:endParaRPr lang="ko-KR" altLang="en-US" sz="1600" b="1" dirty="0" smtClean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98" name="타원 97"/>
          <p:cNvSpPr/>
          <p:nvPr/>
        </p:nvSpPr>
        <p:spPr>
          <a:xfrm>
            <a:off x="856047" y="6398993"/>
            <a:ext cx="259569" cy="216022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002060"/>
                </a:solidFill>
                <a:latin typeface="+mn-ea"/>
              </a:rPr>
              <a:t>7</a:t>
            </a:r>
            <a:endParaRPr lang="ko-KR" altLang="en-US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99" name="Rectangle 23"/>
          <p:cNvSpPr>
            <a:spLocks noChangeArrowheads="1"/>
          </p:cNvSpPr>
          <p:nvPr/>
        </p:nvSpPr>
        <p:spPr bwMode="auto">
          <a:xfrm>
            <a:off x="2962523" y="6334998"/>
            <a:ext cx="54830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285750" indent="-285750" algn="l">
              <a:buFont typeface="Wingdings" pitchFamily="2" charset="2"/>
              <a:buChar char="Ø"/>
              <a:defRPr/>
            </a:pPr>
            <a:r>
              <a:rPr lang="ko-KR" altLang="en-US" sz="1600" dirty="0" smtClean="0">
                <a:latin typeface="+mn-ea"/>
                <a:ea typeface="+mn-ea"/>
              </a:rPr>
              <a:t>수탁 폐기물의 미처리 </a:t>
            </a:r>
            <a:r>
              <a:rPr lang="ko-KR" altLang="en-US" sz="1600" dirty="0" err="1" smtClean="0">
                <a:latin typeface="+mn-ea"/>
                <a:ea typeface="+mn-ea"/>
              </a:rPr>
              <a:t>보관량</a:t>
            </a:r>
            <a:endParaRPr lang="en-US" altLang="ko-KR" sz="16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5148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1619672" y="1050817"/>
            <a:ext cx="7133159" cy="415498"/>
          </a:xfrm>
          <a:prstGeom prst="rect">
            <a:avLst/>
          </a:prstGeom>
          <a:ln w="12700">
            <a:noFill/>
          </a:ln>
        </p:spPr>
        <p:txBody>
          <a:bodyPr wrap="square" lIns="0" tIns="0" rIns="0" bIns="0" anchor="t">
            <a:spAutoFit/>
          </a:bodyPr>
          <a:lstStyle>
            <a:defPPr>
              <a:defRPr lang="ko-KR"/>
            </a:defPPr>
            <a:lvl1pPr defTabSz="1330325" eaLnBrk="0" hangingPunct="0">
              <a:spcBef>
                <a:spcPts val="300"/>
              </a:spcBef>
              <a:spcAft>
                <a:spcPts val="300"/>
              </a:spcAft>
              <a:buSzPct val="100000"/>
              <a:tabLst>
                <a:tab pos="1045596" algn="l"/>
              </a:tabLst>
              <a:defRPr sz="1700" spc="-100">
                <a:ln>
                  <a:solidFill>
                    <a:schemeClr val="accent1">
                      <a:shade val="95000"/>
                      <a:satMod val="105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285750" marR="0" lvl="0" indent="-285750" algn="l" defTabSz="1330325" rtl="0" eaLnBrk="0" fontAlgn="base" latinLnBrk="1" hangingPunct="0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ü"/>
              <a:tabLst>
                <a:tab pos="1045596" algn="l"/>
              </a:tabLst>
              <a:defRPr/>
            </a:pPr>
            <a:r>
              <a:rPr lang="ko-KR" altLang="en-US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수탁 폐기물 재활용 상세 내역</a:t>
            </a:r>
            <a:endParaRPr kumimoji="0" lang="ko-KR" altLang="en-US" sz="18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0" y="1058444"/>
            <a:ext cx="1466075" cy="432050"/>
            <a:chOff x="-324544" y="1268761"/>
            <a:chExt cx="1790619" cy="432050"/>
          </a:xfrm>
        </p:grpSpPr>
        <p:sp>
          <p:nvSpPr>
            <p:cNvPr id="4" name="양쪽 모서리가 둥근 사각형 3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b="1" spc="-80" noProof="0" dirty="0" err="1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관련서식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179512" y="1052513"/>
            <a:ext cx="77821" cy="215774"/>
            <a:chOff x="179512" y="980728"/>
            <a:chExt cx="77821" cy="215774"/>
          </a:xfrm>
        </p:grpSpPr>
        <p:cxnSp>
          <p:nvCxnSpPr>
            <p:cNvPr id="11" name="직선 연결선 10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직사각형 60"/>
          <p:cNvSpPr/>
          <p:nvPr/>
        </p:nvSpPr>
        <p:spPr>
          <a:xfrm>
            <a:off x="681677" y="171080"/>
            <a:ext cx="6678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lang="ko-KR" altLang="en-US" sz="2800" b="1" spc="-10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서식</a:t>
            </a:r>
            <a:r>
              <a:rPr kumimoji="0" lang="ko-KR" altLang="en-US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작성 방법</a:t>
            </a:r>
            <a:endParaRPr kumimoji="0" lang="ko-KR" altLang="en-US" sz="2800" b="1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89037" y="133757"/>
            <a:ext cx="360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en-US" altLang="ko-KR" sz="3600" b="0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</a:t>
            </a:r>
            <a:endParaRPr kumimoji="0" lang="ko-KR" altLang="en-US" sz="3600" b="0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35" name="표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6973155"/>
              </p:ext>
            </p:extLst>
          </p:nvPr>
        </p:nvGraphicFramePr>
        <p:xfrm>
          <a:off x="611560" y="1628800"/>
          <a:ext cx="7920880" cy="954532"/>
        </p:xfrm>
        <a:graphic>
          <a:graphicData uri="http://schemas.openxmlformats.org/drawingml/2006/table">
            <a:tbl>
              <a:tblPr/>
              <a:tblGrid>
                <a:gridCol w="1152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031403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7274">
                  <a:extLst>
                    <a:ext uri="{9D8B030D-6E8A-4147-A177-3AD203B41FA5}">
                      <a16:colId xmlns:a16="http://schemas.microsoft.com/office/drawing/2014/main" val="482553263"/>
                    </a:ext>
                  </a:extLst>
                </a:gridCol>
                <a:gridCol w="119300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0040">
                <a:tc gridSpan="7">
                  <a:txBody>
                    <a:bodyPr/>
                    <a:lstStyle/>
                    <a:p>
                      <a:pPr marL="6223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500" dirty="0" smtClean="0">
                          <a:solidFill>
                            <a:srgbClr val="000000"/>
                          </a:solidFill>
                          <a:effectLst/>
                          <a:latin typeface="HY강M" panose="02030600000101010101" pitchFamily="18" charset="-127"/>
                          <a:ea typeface="HY강M" panose="02030600000101010101" pitchFamily="18" charset="-127"/>
                        </a:rPr>
                        <a:t>폐기물 수탁 및 재활용 내용</a:t>
                      </a:r>
                      <a:endParaRPr lang="ko-KR" altLang="en-US" sz="1400" b="1" kern="0" spc="1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76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① 구 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② 종 류</a:t>
                      </a:r>
                      <a:endParaRPr lang="en-US" altLang="ko-KR" sz="12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분류번호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③ 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수탁량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톤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④ 성질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상태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⑤ 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재활용방법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⑥ 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재활용량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톤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⑦ </a:t>
                      </a:r>
                      <a:r>
                        <a:rPr lang="ko-KR" altLang="en-US" sz="12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보관량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톤</a:t>
                      </a:r>
                      <a:r>
                        <a:rPr lang="en-US" altLang="ko-KR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HY강M" panose="02030600000101010101" pitchFamily="18" charset="-127"/>
                        <a:ea typeface="HY강M" panose="02030600000101010101" pitchFamily="18" charset="-127"/>
                      </a:endParaRPr>
                    </a:p>
                  </a:txBody>
                  <a:tcPr marL="35941" marR="35941" marT="35941" marB="3594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028384" y="1340768"/>
            <a:ext cx="720080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(</a:t>
            </a:r>
            <a:r>
              <a:rPr lang="ko-KR" altLang="en-US" sz="1200" dirty="0" smtClean="0"/>
              <a:t>뒤쪽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grpSp>
        <p:nvGrpSpPr>
          <p:cNvPr id="37" name="그룹 36"/>
          <p:cNvGrpSpPr/>
          <p:nvPr/>
        </p:nvGrpSpPr>
        <p:grpSpPr>
          <a:xfrm>
            <a:off x="8676456" y="6390456"/>
            <a:ext cx="504056" cy="467544"/>
            <a:chOff x="7416824" y="5471553"/>
            <a:chExt cx="504056" cy="467544"/>
          </a:xfrm>
        </p:grpSpPr>
        <p:sp>
          <p:nvSpPr>
            <p:cNvPr id="38" name="직각 삼각형 37"/>
            <p:cNvSpPr/>
            <p:nvPr/>
          </p:nvSpPr>
          <p:spPr>
            <a:xfrm flipH="1">
              <a:off x="7416824" y="5471553"/>
              <a:ext cx="467544" cy="467544"/>
            </a:xfrm>
            <a:prstGeom prst="rtTriangle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1200" cap="none" spc="-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7560840" y="5677486"/>
              <a:ext cx="360040" cy="2616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20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15</a:t>
              </a:r>
              <a:endParaRPr kumimoji="0" lang="en-US" altLang="ko-KR" sz="1050" b="1" i="0" u="none" strike="noStrike" kern="1200" cap="none" spc="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57" name="그룹 56"/>
          <p:cNvGrpSpPr/>
          <p:nvPr/>
        </p:nvGrpSpPr>
        <p:grpSpPr>
          <a:xfrm>
            <a:off x="770411" y="2780928"/>
            <a:ext cx="7834036" cy="584775"/>
            <a:chOff x="682774" y="4529567"/>
            <a:chExt cx="7834036" cy="584775"/>
          </a:xfrm>
        </p:grpSpPr>
        <p:sp>
          <p:nvSpPr>
            <p:cNvPr id="58" name="Rectangle 24"/>
            <p:cNvSpPr>
              <a:spLocks noChangeArrowheads="1"/>
            </p:cNvSpPr>
            <p:nvPr/>
          </p:nvSpPr>
          <p:spPr bwMode="auto">
            <a:xfrm>
              <a:off x="2874059" y="4529567"/>
              <a:ext cx="5642751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285750" indent="-285750" algn="l">
                <a:buFont typeface="Wingdings" pitchFamily="2" charset="2"/>
                <a:buChar char="Ø"/>
                <a:defRPr/>
              </a:pPr>
              <a:r>
                <a:rPr lang="ko-KR" altLang="en-US" sz="1600" dirty="0" smtClean="0">
                  <a:latin typeface="+mn-ea"/>
                  <a:ea typeface="+mn-ea"/>
                </a:rPr>
                <a:t>동법 시행규칙 별지 제</a:t>
              </a:r>
              <a:r>
                <a:rPr lang="en-US" altLang="ko-KR" sz="1600" dirty="0" smtClean="0">
                  <a:latin typeface="+mn-ea"/>
                  <a:ea typeface="+mn-ea"/>
                </a:rPr>
                <a:t>5</a:t>
              </a:r>
              <a:r>
                <a:rPr lang="ko-KR" altLang="en-US" sz="1600" dirty="0" smtClean="0">
                  <a:latin typeface="+mn-ea"/>
                  <a:ea typeface="+mn-ea"/>
                </a:rPr>
                <a:t>호 서식의 참고 란의 폐기물처리 </a:t>
              </a:r>
              <a:r>
                <a:rPr lang="ko-KR" altLang="en-US" sz="1600" dirty="0" err="1" smtClean="0">
                  <a:latin typeface="+mn-ea"/>
                  <a:ea typeface="+mn-ea"/>
                </a:rPr>
                <a:t>방법별</a:t>
              </a:r>
              <a:r>
                <a:rPr lang="ko-KR" altLang="en-US" sz="1600" dirty="0" smtClean="0">
                  <a:latin typeface="+mn-ea"/>
                  <a:ea typeface="+mn-ea"/>
                </a:rPr>
                <a:t> 분류 참조</a:t>
              </a:r>
              <a:endParaRPr lang="en-US" altLang="ko-KR" sz="1600" dirty="0" smtClean="0">
                <a:latin typeface="+mn-ea"/>
                <a:ea typeface="+mn-ea"/>
              </a:endParaRPr>
            </a:p>
          </p:txBody>
        </p:sp>
        <p:sp>
          <p:nvSpPr>
            <p:cNvPr id="59" name="Rectangle 51"/>
            <p:cNvSpPr>
              <a:spLocks noChangeArrowheads="1"/>
            </p:cNvSpPr>
            <p:nvPr/>
          </p:nvSpPr>
          <p:spPr bwMode="gray">
            <a:xfrm>
              <a:off x="682774" y="4733484"/>
              <a:ext cx="1631950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shade val="72549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189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333333"/>
                    </a:outerShdw>
                  </a:effectLst>
                </a14:hiddenEffects>
              </a:ext>
            </a:extLst>
          </p:spPr>
          <p:txBody>
            <a:bodyPr>
              <a:spAutoFit/>
              <a:flatTx/>
            </a:bodyPr>
            <a:lstStyle/>
            <a:p>
              <a:pPr algn="ctr"/>
              <a:r>
                <a:rPr lang="en-US" altLang="ko-KR" sz="1400" b="1" i="0">
                  <a:solidFill>
                    <a:srgbClr val="F8F8F8"/>
                  </a:solidFill>
                  <a:latin typeface="+mn-ea"/>
                  <a:ea typeface="+mn-ea"/>
                </a:rPr>
                <a:t>Text in here</a:t>
              </a:r>
            </a:p>
          </p:txBody>
        </p:sp>
      </p:grpSp>
      <p:sp>
        <p:nvSpPr>
          <p:cNvPr id="78" name="모서리가 둥근 직사각형 77"/>
          <p:cNvSpPr/>
          <p:nvPr/>
        </p:nvSpPr>
        <p:spPr>
          <a:xfrm>
            <a:off x="683568" y="2852936"/>
            <a:ext cx="2278954" cy="36004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none" rtlCol="0" anchor="ctr" anchorCtr="0"/>
          <a:lstStyle/>
          <a:p>
            <a:pPr algn="ctr"/>
            <a:r>
              <a:rPr lang="ko-KR" altLang="en-US" sz="1600" b="1" dirty="0" err="1" smtClean="0">
                <a:solidFill>
                  <a:srgbClr val="002060"/>
                </a:solidFill>
                <a:latin typeface="+mj-ea"/>
                <a:ea typeface="+mj-ea"/>
              </a:rPr>
              <a:t>재활용방법</a:t>
            </a:r>
            <a:endParaRPr lang="ko-KR" altLang="en-US" sz="1600" b="1" dirty="0" smtClean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856047" y="2924944"/>
            <a:ext cx="259569" cy="218183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2060"/>
                </a:solidFill>
                <a:latin typeface="+mn-ea"/>
              </a:rPr>
              <a:t>5</a:t>
            </a:r>
            <a:endParaRPr lang="ko-KR" altLang="en-US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860032" y="1988840"/>
            <a:ext cx="1152128" cy="594492"/>
          </a:xfrm>
          <a:prstGeom prst="rect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0171512"/>
              </p:ext>
            </p:extLst>
          </p:nvPr>
        </p:nvGraphicFramePr>
        <p:xfrm>
          <a:off x="658932" y="3517832"/>
          <a:ext cx="7945516" cy="268814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32748">
                  <a:extLst>
                    <a:ext uri="{9D8B030D-6E8A-4147-A177-3AD203B41FA5}">
                      <a16:colId xmlns:a16="http://schemas.microsoft.com/office/drawing/2014/main" val="631555204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4069874240"/>
                    </a:ext>
                  </a:extLst>
                </a:gridCol>
                <a:gridCol w="6048672">
                  <a:extLst>
                    <a:ext uri="{9D8B030D-6E8A-4147-A177-3AD203B41FA5}">
                      <a16:colId xmlns:a16="http://schemas.microsoft.com/office/drawing/2014/main" val="2444343651"/>
                    </a:ext>
                  </a:extLst>
                </a:gridCol>
              </a:tblGrid>
              <a:tr h="4682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처리구분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처리분류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 </a:t>
                      </a:r>
                      <a:r>
                        <a:rPr lang="ko-KR" altLang="en-US" sz="1200" dirty="0" smtClean="0"/>
                        <a:t>처리방법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1870945"/>
                  </a:ext>
                </a:extLst>
              </a:tr>
              <a:tr h="11099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자가처리</a:t>
                      </a:r>
                      <a:endParaRPr lang="ko-KR" altLang="en-US" sz="12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재활용</a:t>
                      </a:r>
                      <a:endParaRPr lang="ko-KR" altLang="en-US" sz="12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원형 재사용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[1001],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수리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·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수선 재사용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[1002],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원료 제조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[1003],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직접 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제품제조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[1004], 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농업생산활동에 사용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[1005], 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토질개선에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사용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[1006], 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성토재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·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복토재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등으로 사용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[1007],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직접 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에너지회수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[1008],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연료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·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고형연료제품 제조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[1009],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중간가공폐기물 제조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[1010]</a:t>
                      </a:r>
                      <a:endParaRPr lang="ko-KR" altLang="en-US" sz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16332002"/>
                  </a:ext>
                </a:extLst>
              </a:tr>
              <a:tr h="11099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위탁처리</a:t>
                      </a:r>
                      <a:endParaRPr lang="ko-KR" altLang="en-US" sz="12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재활용</a:t>
                      </a:r>
                      <a:endParaRPr lang="ko-KR" altLang="en-US" sz="12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원형 재사용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[2001],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수리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·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수선 재사용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[2002],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원료 제조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[2003],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직접 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제품제조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[2004], 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농업생산활동에 사용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[2005], 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토질개선에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사용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[2006], 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성토재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·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복토재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 등으로 사용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[2007],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직접 </a:t>
                      </a:r>
                      <a:r>
                        <a:rPr lang="ko-KR" altLang="en-US" sz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에너지회수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[2008],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연료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·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고형연료제품 제조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[2009], </a:t>
                      </a:r>
                      <a:r>
                        <a:rPr lang="ko-KR" altLang="en-US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중간가공폐기물 제조</a:t>
                      </a:r>
                      <a:r>
                        <a:rPr lang="en-US" altLang="ko-KR" sz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[2010]</a:t>
                      </a:r>
                      <a:endParaRPr lang="ko-KR" altLang="en-US" sz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304613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407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양쪽 모서리가 둥근 사각형 49"/>
          <p:cNvSpPr/>
          <p:nvPr/>
        </p:nvSpPr>
        <p:spPr bwMode="auto">
          <a:xfrm>
            <a:off x="1043608" y="1916832"/>
            <a:ext cx="7781231" cy="3456384"/>
          </a:xfrm>
          <a:prstGeom prst="round2SameRect">
            <a:avLst>
              <a:gd name="adj1" fmla="val 3198"/>
              <a:gd name="adj2" fmla="val 0"/>
            </a:avLst>
          </a:prstGeom>
          <a:solidFill>
            <a:schemeClr val="bg1"/>
          </a:solidFill>
          <a:ln w="22225">
            <a:gradFill>
              <a:gsLst>
                <a:gs pos="0">
                  <a:schemeClr val="bg1">
                    <a:lumMod val="7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1378930" y="2142419"/>
            <a:ext cx="7133159" cy="415498"/>
          </a:xfrm>
          <a:prstGeom prst="rect">
            <a:avLst/>
          </a:prstGeom>
          <a:ln w="12700">
            <a:noFill/>
          </a:ln>
        </p:spPr>
        <p:txBody>
          <a:bodyPr wrap="square" lIns="0" tIns="0" rIns="0" bIns="0" anchor="t">
            <a:spAutoFit/>
          </a:bodyPr>
          <a:lstStyle>
            <a:defPPr>
              <a:defRPr lang="ko-KR"/>
            </a:defPPr>
            <a:lvl1pPr defTabSz="1330325" eaLnBrk="0" hangingPunct="0">
              <a:spcBef>
                <a:spcPts val="300"/>
              </a:spcBef>
              <a:spcAft>
                <a:spcPts val="300"/>
              </a:spcAft>
              <a:buSzPct val="100000"/>
              <a:tabLst>
                <a:tab pos="1045596" algn="l"/>
              </a:tabLst>
              <a:defRPr sz="1700" spc="-100">
                <a:ln>
                  <a:solidFill>
                    <a:schemeClr val="accent1">
                      <a:shade val="95000"/>
                      <a:satMod val="105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285750" marR="0" lvl="0" indent="-285750" algn="l" defTabSz="1330325" rtl="0" eaLnBrk="0" fontAlgn="base" latinLnBrk="1" hangingPunct="0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ü"/>
              <a:tabLst>
                <a:tab pos="1045596" algn="l"/>
              </a:tabLst>
              <a:defRPr/>
            </a:pPr>
            <a:r>
              <a:rPr kumimoji="0" lang="ko-KR" altLang="en-US" sz="1800" b="1" i="0" u="none" strike="noStrike" kern="1200" cap="none" spc="-80" normalizeH="0" baseline="0" noProof="0" dirty="0" err="1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보고항목</a:t>
            </a:r>
            <a:r>
              <a:rPr kumimoji="0" lang="ko-KR" altLang="en-US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누락되지 않도록 항목별 확인 필요</a:t>
            </a:r>
            <a:r>
              <a:rPr kumimoji="0" lang="en-US" altLang="ko-KR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판매금액</a:t>
            </a:r>
            <a:r>
              <a:rPr kumimoji="0" lang="en-US" altLang="ko-KR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종업원수 등</a:t>
            </a:r>
            <a:r>
              <a:rPr kumimoji="0" lang="en-US" altLang="ko-KR" sz="1800" b="1" i="0" u="none" strike="noStrike" kern="1200" cap="none" spc="-8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  <a:endParaRPr kumimoji="0" lang="ko-KR" altLang="en-US" sz="18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0" y="1340766"/>
            <a:ext cx="1466075" cy="432050"/>
            <a:chOff x="-324544" y="1268761"/>
            <a:chExt cx="1790619" cy="432050"/>
          </a:xfrm>
        </p:grpSpPr>
        <p:sp>
          <p:nvSpPr>
            <p:cNvPr id="4" name="양쪽 모서리가 둥근 사각형 3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" name="Rectangle 1"/>
            <p:cNvSpPr>
              <a:spLocks noChangeArrowheads="1"/>
            </p:cNvSpPr>
            <p:nvPr/>
          </p:nvSpPr>
          <p:spPr bwMode="auto">
            <a:xfrm>
              <a:off x="-55664" y="1316791"/>
              <a:ext cx="1512168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-8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유의사항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179512" y="1334835"/>
            <a:ext cx="77821" cy="215774"/>
            <a:chOff x="179512" y="980728"/>
            <a:chExt cx="77821" cy="215774"/>
          </a:xfrm>
        </p:grpSpPr>
        <p:cxnSp>
          <p:nvCxnSpPr>
            <p:cNvPr id="11" name="직선 연결선 10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1" name="직사각형 60"/>
          <p:cNvSpPr/>
          <p:nvPr/>
        </p:nvSpPr>
        <p:spPr>
          <a:xfrm>
            <a:off x="681677" y="171080"/>
            <a:ext cx="6678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ko-KR" altLang="en-US" sz="2800" b="1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서식 작성 방법</a:t>
            </a:r>
            <a:endParaRPr kumimoji="0" lang="ko-KR" altLang="en-US" sz="2800" b="1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89037" y="133757"/>
            <a:ext cx="360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kumimoji="0" lang="en-US" altLang="ko-KR" sz="3600" b="0" i="0" u="none" strike="noStrike" kern="1200" cap="none" spc="-100" normalizeH="0" baseline="0" noProof="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</a:t>
            </a:r>
            <a:endParaRPr kumimoji="0" lang="ko-KR" altLang="en-US" sz="3600" b="0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1259633" y="2543696"/>
            <a:ext cx="7176081" cy="454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단위 작성 오류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(kg 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또는 톤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검토 및 확인</a:t>
            </a:r>
            <a:endParaRPr kumimoji="0" lang="en-US" altLang="ko-KR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16" name="그룹 115"/>
          <p:cNvGrpSpPr/>
          <p:nvPr/>
        </p:nvGrpSpPr>
        <p:grpSpPr>
          <a:xfrm>
            <a:off x="8676456" y="6390456"/>
            <a:ext cx="504056" cy="467544"/>
            <a:chOff x="7416824" y="5471553"/>
            <a:chExt cx="504056" cy="467544"/>
          </a:xfrm>
        </p:grpSpPr>
        <p:sp>
          <p:nvSpPr>
            <p:cNvPr id="117" name="직각 삼각형 116"/>
            <p:cNvSpPr/>
            <p:nvPr/>
          </p:nvSpPr>
          <p:spPr>
            <a:xfrm flipH="1">
              <a:off x="7416824" y="5471553"/>
              <a:ext cx="467544" cy="467544"/>
            </a:xfrm>
            <a:prstGeom prst="rtTriangle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1200" cap="none" spc="-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18" name="직사각형 117"/>
            <p:cNvSpPr/>
            <p:nvPr/>
          </p:nvSpPr>
          <p:spPr>
            <a:xfrm>
              <a:off x="7560840" y="5677486"/>
              <a:ext cx="360040" cy="2616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20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16</a:t>
              </a:r>
              <a:endParaRPr kumimoji="0" lang="en-US" altLang="ko-KR" sz="1050" b="1" i="0" u="none" strike="noStrike" kern="1200" cap="none" spc="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47" name="직사각형 46"/>
          <p:cNvSpPr/>
          <p:nvPr/>
        </p:nvSpPr>
        <p:spPr>
          <a:xfrm>
            <a:off x="1259633" y="3034978"/>
            <a:ext cx="7176081" cy="454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건설폐기물 및 수집운반 실적은 통계 수치에서 제외</a:t>
            </a:r>
            <a:endParaRPr kumimoji="0" lang="en-US" altLang="ko-KR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259633" y="3548132"/>
            <a:ext cx="717608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올바로시스템 관련 문의는 올바로콜센터 문의 </a:t>
            </a:r>
            <a:r>
              <a:rPr lang="en-US" altLang="ko-KR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(☎ 1644-0007)</a:t>
            </a:r>
            <a:endParaRPr kumimoji="0" lang="en-US" altLang="ko-KR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1259633" y="4054827"/>
            <a:ext cx="717608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EB09A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수기실적이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없는 경우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‘</a:t>
            </a:r>
            <a:r>
              <a:rPr kumimoji="0" lang="ko-KR" altLang="en-US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수기실적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없음</a:t>
            </a:r>
            <a:r>
              <a:rPr kumimoji="0" lang="en-US" altLang="ko-KR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＇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으로 지자체 통보 필요</a:t>
            </a:r>
            <a:endParaRPr kumimoji="0" lang="en-US" altLang="ko-KR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085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15400" r="49994" b="4101"/>
          <a:stretch/>
        </p:blipFill>
        <p:spPr>
          <a:xfrm>
            <a:off x="164664" y="1824950"/>
            <a:ext cx="8844461" cy="4004382"/>
          </a:xfrm>
          <a:prstGeom prst="rect">
            <a:avLst/>
          </a:prstGeom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1975345" y="1050817"/>
            <a:ext cx="5260951" cy="361959"/>
          </a:xfrm>
          <a:prstGeom prst="rect">
            <a:avLst/>
          </a:prstGeom>
          <a:ln w="12700">
            <a:noFill/>
          </a:ln>
        </p:spPr>
        <p:txBody>
          <a:bodyPr wrap="square" lIns="0" tIns="0" rIns="0" bIns="0" anchor="t">
            <a:spAutoFit/>
          </a:bodyPr>
          <a:lstStyle>
            <a:defPPr>
              <a:defRPr lang="ko-KR"/>
            </a:defPPr>
            <a:lvl1pPr defTabSz="1330325" eaLnBrk="0" hangingPunct="0">
              <a:spcBef>
                <a:spcPts val="300"/>
              </a:spcBef>
              <a:spcAft>
                <a:spcPts val="300"/>
              </a:spcAft>
              <a:buSzPct val="100000"/>
              <a:tabLst>
                <a:tab pos="1045596" algn="l"/>
              </a:tabLst>
              <a:defRPr sz="1700" spc="-100">
                <a:ln>
                  <a:solidFill>
                    <a:schemeClr val="accent1">
                      <a:shade val="95000"/>
                      <a:satMod val="105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defRPr>
            </a:lvl1pPr>
          </a:lstStyle>
          <a:p>
            <a:pPr marL="285750" marR="0" lvl="0" indent="-285750" algn="l" defTabSz="1330325" rtl="0" eaLnBrk="0" fontAlgn="base" latinLnBrk="1" hangingPunct="0">
              <a:lnSpc>
                <a:spcPct val="150000"/>
              </a:lnSpc>
              <a:spcBef>
                <a:spcPts val="100"/>
              </a:spcBef>
              <a:spcAft>
                <a:spcPts val="100"/>
              </a:spcAft>
              <a:buClr>
                <a:srgbClr val="0070C0"/>
              </a:buClr>
              <a:buSzPct val="100000"/>
              <a:buFont typeface="Wingdings" panose="05000000000000000000" pitchFamily="2" charset="2"/>
              <a:buChar char="ü"/>
              <a:tabLst>
                <a:tab pos="1045596" algn="l"/>
              </a:tabLst>
              <a:defRPr/>
            </a:pPr>
            <a:r>
              <a:rPr lang="ko-KR" altLang="en-US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자원순환정보시스템</a:t>
            </a:r>
            <a:r>
              <a:rPr lang="en-US" altLang="ko-KR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800" b="1" spc="-8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www.recycling-info.or.kr)</a:t>
            </a:r>
            <a:endParaRPr kumimoji="0" lang="ko-KR" altLang="en-US" sz="1800" b="1" i="0" u="none" strike="noStrike" kern="1200" cap="none" spc="-8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-108520" y="1058444"/>
            <a:ext cx="2160240" cy="432050"/>
            <a:chOff x="-457086" y="1268761"/>
            <a:chExt cx="2142413" cy="432050"/>
          </a:xfrm>
        </p:grpSpPr>
        <p:sp>
          <p:nvSpPr>
            <p:cNvPr id="6" name="양쪽 모서리가 둥근 사각형 5"/>
            <p:cNvSpPr/>
            <p:nvPr/>
          </p:nvSpPr>
          <p:spPr>
            <a:xfrm rot="5400000">
              <a:off x="354741" y="589476"/>
              <a:ext cx="432050" cy="1790619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D82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7" name="Rectangle 1"/>
            <p:cNvSpPr>
              <a:spLocks noChangeArrowheads="1"/>
            </p:cNvSpPr>
            <p:nvPr/>
          </p:nvSpPr>
          <p:spPr bwMode="auto">
            <a:xfrm>
              <a:off x="-457086" y="1316791"/>
              <a:ext cx="2142413" cy="335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ts val="1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000" b="1" spc="-80" noProof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관련 사이트</a:t>
              </a:r>
              <a:endParaRPr kumimoji="0" lang="ko-KR" altLang="en-US" sz="2000" b="1" i="0" u="none" strike="noStrike" kern="1200" cap="none" spc="-8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79512" y="1052513"/>
            <a:ext cx="77821" cy="215774"/>
            <a:chOff x="179512" y="980728"/>
            <a:chExt cx="77821" cy="215774"/>
          </a:xfrm>
        </p:grpSpPr>
        <p:cxnSp>
          <p:nvCxnSpPr>
            <p:cNvPr id="9" name="직선 연결선 8"/>
            <p:cNvCxnSpPr/>
            <p:nvPr/>
          </p:nvCxnSpPr>
          <p:spPr>
            <a:xfrm>
              <a:off x="179512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>
              <a:off x="257333" y="980728"/>
              <a:ext cx="0" cy="215774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직사각형 10"/>
          <p:cNvSpPr/>
          <p:nvPr/>
        </p:nvSpPr>
        <p:spPr>
          <a:xfrm>
            <a:off x="681677" y="171080"/>
            <a:ext cx="6678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330325" rtl="0" eaLnBrk="0" fontAlgn="auto" latinLnBrk="1" hangingPunc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Pct val="100000"/>
              <a:buFontTx/>
              <a:buNone/>
              <a:tabLst>
                <a:tab pos="1045596" algn="l"/>
              </a:tabLst>
              <a:defRPr/>
            </a:pPr>
            <a:r>
              <a:rPr lang="en-US" altLang="ko-KR" sz="2800" b="1" spc="-10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2800" b="1" spc="-100" dirty="0" smtClean="0">
                <a:ln>
                  <a:solidFill>
                    <a:srgbClr val="4F81BD">
                      <a:shade val="95000"/>
                      <a:satMod val="105000"/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참고사항</a:t>
            </a:r>
            <a:endParaRPr kumimoji="0" lang="ko-KR" altLang="en-US" sz="2800" b="1" i="0" u="none" strike="noStrike" kern="1200" cap="none" spc="-100" normalizeH="0" baseline="0" noProof="0" dirty="0">
              <a:ln>
                <a:solidFill>
                  <a:srgbClr val="4F81BD">
                    <a:shade val="95000"/>
                    <a:satMod val="105000"/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8676456" y="6390456"/>
            <a:ext cx="504056" cy="467544"/>
            <a:chOff x="7416824" y="5471553"/>
            <a:chExt cx="504056" cy="467544"/>
          </a:xfrm>
        </p:grpSpPr>
        <p:sp>
          <p:nvSpPr>
            <p:cNvPr id="13" name="직각 삼각형 12"/>
            <p:cNvSpPr/>
            <p:nvPr/>
          </p:nvSpPr>
          <p:spPr>
            <a:xfrm flipH="1">
              <a:off x="7416824" y="5471553"/>
              <a:ext cx="467544" cy="467544"/>
            </a:xfrm>
            <a:prstGeom prst="rtTriangle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800" b="0" i="0" u="none" strike="noStrike" kern="1200" cap="none" spc="-8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7560840" y="5677486"/>
              <a:ext cx="360040" cy="2616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20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1" i="0" u="none" strike="noStrike" kern="1200" cap="none" spc="0" normalizeH="0" baseline="0" noProof="0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17</a:t>
              </a:r>
              <a:endParaRPr kumimoji="0" lang="en-US" altLang="ko-KR" sz="1050" b="1" i="0" u="none" strike="noStrike" kern="1200" cap="none" spc="0" normalizeH="0" baseline="0" noProof="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28546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757192" y="4462373"/>
            <a:ext cx="3583032" cy="86177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base"/>
            <a:r>
              <a:rPr lang="ko-KR" altLang="en-US" sz="5000" spc="3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감사합니다</a:t>
            </a:r>
            <a:endParaRPr lang="ko-KR" altLang="en-US" sz="5000" spc="3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  <a:solidFill>
            <a:srgbClr val="3EB09A">
              <a:alpha val="1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Picture 1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6863" y="1268760"/>
            <a:ext cx="324802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8552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5794</TotalTime>
  <Words>1467</Words>
  <Application>Microsoft Office PowerPoint</Application>
  <PresentationFormat>화면 슬라이드 쇼(4:3)</PresentationFormat>
  <Paragraphs>290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7" baseType="lpstr">
      <vt:lpstr>HY강M</vt:lpstr>
      <vt:lpstr>HY헤드라인M</vt:lpstr>
      <vt:lpstr>나눔고딕 ExtraBold</vt:lpstr>
      <vt:lpstr>맑은 고딕</vt:lpstr>
      <vt:lpstr>휴먼엑스포</vt:lpstr>
      <vt:lpstr>Arial</vt:lpstr>
      <vt:lpstr>Cambria Math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owner</dc:creator>
  <cp:lastModifiedBy>user</cp:lastModifiedBy>
  <cp:revision>502</cp:revision>
  <cp:lastPrinted>2018-01-16T11:55:59Z</cp:lastPrinted>
  <dcterms:created xsi:type="dcterms:W3CDTF">2017-11-24T02:37:18Z</dcterms:created>
  <dcterms:modified xsi:type="dcterms:W3CDTF">2018-05-10T05:10:15Z</dcterms:modified>
</cp:coreProperties>
</file>