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9" r:id="rId1"/>
    <p:sldMasterId id="2147483776" r:id="rId2"/>
  </p:sldMasterIdLst>
  <p:notesMasterIdLst>
    <p:notesMasterId r:id="rId24"/>
  </p:notesMasterIdLst>
  <p:handoutMasterIdLst>
    <p:handoutMasterId r:id="rId25"/>
  </p:handoutMasterIdLst>
  <p:sldIdLst>
    <p:sldId id="285" r:id="rId3"/>
    <p:sldId id="298" r:id="rId4"/>
    <p:sldId id="286" r:id="rId5"/>
    <p:sldId id="266" r:id="rId6"/>
    <p:sldId id="287" r:id="rId7"/>
    <p:sldId id="288" r:id="rId8"/>
    <p:sldId id="289" r:id="rId9"/>
    <p:sldId id="290" r:id="rId10"/>
    <p:sldId id="292" r:id="rId11"/>
    <p:sldId id="293" r:id="rId12"/>
    <p:sldId id="272" r:id="rId13"/>
    <p:sldId id="294" r:id="rId14"/>
    <p:sldId id="274" r:id="rId15"/>
    <p:sldId id="295" r:id="rId16"/>
    <p:sldId id="296" r:id="rId17"/>
    <p:sldId id="297" r:id="rId18"/>
    <p:sldId id="278" r:id="rId19"/>
    <p:sldId id="282" r:id="rId20"/>
    <p:sldId id="299" r:id="rId21"/>
    <p:sldId id="301" r:id="rId22"/>
    <p:sldId id="300" r:id="rId23"/>
  </p:sldIdLst>
  <p:sldSz cx="12192000" cy="6858000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7D6C"/>
    <a:srgbClr val="81644F"/>
    <a:srgbClr val="9C7D71"/>
    <a:srgbClr val="BE9684"/>
    <a:srgbClr val="DEEB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34" autoAdjust="0"/>
    <p:restoredTop sz="94660"/>
  </p:normalViewPr>
  <p:slideViewPr>
    <p:cSldViewPr snapToGrid="0">
      <p:cViewPr varScale="1">
        <p:scale>
          <a:sx n="63" d="100"/>
          <a:sy n="63" d="100"/>
        </p:scale>
        <p:origin x="72" y="1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2" d="100"/>
          <a:sy n="72" d="100"/>
        </p:scale>
        <p:origin x="3480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CFEB4F-D020-4EB6-A5FC-2713AC41FDA9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F08168-20D6-43F2-9278-D3DE472BB0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752591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3E52DB-88B6-4990-BB45-25C27F01F7C4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58248A-F5EF-40DD-9240-7E1C11C738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929360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F2CE8-4C97-4177-ADF7-261387D13CA9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66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8248A-F5EF-40DD-9240-7E1C11C7383B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22659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8248A-F5EF-40DD-9240-7E1C11C7383B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6841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9F41-18FE-4B9E-96DC-4E95F2534D34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4483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70ED4-763B-4836-BA27-914E3110CBC8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4538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C8EAA-B519-44A0-9B47-D6CB989AA24C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5945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7B9E9-A977-4199-9717-CBCA6AB355B7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2811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270A0-971E-46DF-BDE8-6D6ECF1C5BBC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461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19158-FFE2-49C2-8821-AFC708D14F86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019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08C09-CFA0-41DD-81EC-39B4D86E0725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1214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720B6-8D43-486E-9387-3FDC2BD59272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9478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C70CE-6F64-4573-A8DD-167460998950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8088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06C93-7FEE-4525-B3D8-9C153C9D3B67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4121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B683B-4AD4-4364-B9F0-7CB4ABCF09D5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180300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38911-ECEA-4FAD-89ED-0B51C90F447C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56591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DF596-90B0-4800-A2E3-51B52D0C0C01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50400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557BD-E10F-411E-9B4C-33344251928E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22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D26C-428A-48AE-A294-82348B14E9BC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47052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392E-7141-4C80-B9E3-B6B4D0BCB307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5721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95D2C-9614-4E81-9285-E3AFC12FCA06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206981" y="6395876"/>
            <a:ext cx="2922037" cy="365125"/>
          </a:xfrm>
        </p:spPr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498716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D6583-C889-44AB-B13F-03C62F09D2BB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07848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A2C-97E9-4F43-BE69-2518E9BBDA80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48413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5532-5726-44EE-B3D4-2079B43B4A8A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36848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24E2D-6E68-416D-9527-8D250B3557A9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74280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E46B2-C129-44C0-B1EF-A24D358F0FC7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85154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A340A-1850-462C-ACB7-DEE71FCC0997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76202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012AD-F953-4EE2-B1DC-82E8CAB8D81E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34689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FC787-7811-4B23-9095-0B6AFD968C5D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15270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59F84-D66C-4A11-9095-D024D214B824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076485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91978-9810-41D1-9095-7A2C9AB01F0F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841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10A41-285C-492A-84CA-3865A8AF4048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3082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  <p:sldLayoutId id="2147483771" r:id="rId12"/>
    <p:sldLayoutId id="2147483772" r:id="rId13"/>
    <p:sldLayoutId id="2147483773" r:id="rId14"/>
    <p:sldLayoutId id="2147483774" r:id="rId15"/>
    <p:sldLayoutId id="2147483775" r:id="rId16"/>
  </p:sldLayoutIdLst>
  <p:hf hdr="0" ftr="0" dt="0"/>
  <p:txStyles>
    <p:titleStyle>
      <a:lvl1pPr algn="l" defTabSz="457200" rtl="0" eaLnBrk="1" latinLnBrk="1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5502D-2152-4D0D-AEA1-2FA3DB271AAA}" type="datetime1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9F632-34E1-4024-BBD1-33CCFE9770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3199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 rot="21062548">
            <a:off x="2495008" y="1730651"/>
            <a:ext cx="5825202" cy="749469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algn="l"/>
            <a:r>
              <a:rPr lang="en-US" altLang="ko-KR" sz="6000" dirty="0" err="1"/>
              <a:t>Allbaro</a:t>
            </a:r>
            <a:r>
              <a:rPr lang="en-US" altLang="ko-KR" sz="6000" dirty="0"/>
              <a:t> system</a:t>
            </a:r>
            <a:endParaRPr lang="ko-KR" altLang="en-US" sz="60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 rot="21015290">
            <a:off x="3329073" y="2411183"/>
            <a:ext cx="5825202" cy="822675"/>
          </a:xfrm>
        </p:spPr>
        <p:txBody>
          <a:bodyPr>
            <a:noAutofit/>
          </a:bodyPr>
          <a:lstStyle/>
          <a:p>
            <a:pPr algn="l"/>
            <a:r>
              <a:rPr lang="en-US" altLang="ko-KR" sz="5775" dirty="0"/>
              <a:t>user’s manual</a:t>
            </a:r>
            <a:endParaRPr lang="ko-KR" altLang="en-US" sz="5775" dirty="0"/>
          </a:p>
        </p:txBody>
      </p:sp>
      <p:sp>
        <p:nvSpPr>
          <p:cNvPr id="4" name="부제목 2"/>
          <p:cNvSpPr txBox="1">
            <a:spLocks/>
          </p:cNvSpPr>
          <p:nvPr/>
        </p:nvSpPr>
        <p:spPr>
          <a:xfrm>
            <a:off x="4082903" y="4250892"/>
            <a:ext cx="6720739" cy="565093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marL="0" indent="0" algn="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>
                <a:srgbClr val="90C226"/>
              </a:buClr>
            </a:pPr>
            <a:r>
              <a:rPr lang="ko-KR" altLang="en-US" sz="3375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기초정보변경</a:t>
            </a:r>
            <a:r>
              <a:rPr lang="en-US" altLang="ko-KR" sz="3375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3375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지정</a:t>
            </a:r>
            <a:r>
              <a:rPr lang="en-US" altLang="ko-KR" sz="3375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3375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사업장폐기물</a:t>
            </a:r>
            <a:r>
              <a:rPr lang="en-US" altLang="ko-KR" sz="3375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43267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2487" y="1329180"/>
            <a:ext cx="9304256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/>
              <a:t>목 차</a:t>
            </a:r>
            <a:endParaRPr lang="en-US" altLang="ko-KR" sz="2800" b="1" dirty="0" smtClean="0"/>
          </a:p>
          <a:p>
            <a:endParaRPr lang="en-US" altLang="ko-KR" sz="2400" dirty="0"/>
          </a:p>
          <a:p>
            <a:pPr marL="342900" indent="-342900">
              <a:buAutoNum type="arabicPeriod"/>
            </a:pPr>
            <a:r>
              <a:rPr lang="ko-KR" altLang="en-US" sz="2400" dirty="0" smtClean="0"/>
              <a:t>증명서 추가 </a:t>
            </a:r>
            <a:r>
              <a:rPr lang="en-US" altLang="ko-KR" sz="2400" dirty="0" smtClean="0"/>
              <a:t>- </a:t>
            </a:r>
            <a:r>
              <a:rPr lang="ko-KR" altLang="en-US" sz="2400" dirty="0"/>
              <a:t>지정</a:t>
            </a:r>
            <a:r>
              <a:rPr lang="en-US" altLang="ko-KR" sz="2400" dirty="0"/>
              <a:t>/</a:t>
            </a:r>
            <a:r>
              <a:rPr lang="ko-KR" altLang="en-US" sz="2400" dirty="0" smtClean="0"/>
              <a:t>사업장일반폐기물 </a:t>
            </a:r>
            <a:r>
              <a:rPr lang="en-US" altLang="ko-KR" sz="2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… p1</a:t>
            </a:r>
            <a:r>
              <a:rPr lang="ko-KR" altLang="en-US" sz="2400" dirty="0" smtClean="0"/>
              <a:t> </a:t>
            </a:r>
            <a:endParaRPr lang="en-US" altLang="ko-KR" sz="2400" dirty="0" smtClean="0"/>
          </a:p>
          <a:p>
            <a:endParaRPr lang="en-US" altLang="ko-KR" sz="2400" dirty="0" smtClean="0"/>
          </a:p>
          <a:p>
            <a:endParaRPr lang="en-US" altLang="ko-KR" sz="2400" dirty="0"/>
          </a:p>
          <a:p>
            <a:r>
              <a:rPr lang="en-US" altLang="ko-KR" sz="2400" dirty="0" smtClean="0"/>
              <a:t>2. </a:t>
            </a:r>
            <a:r>
              <a:rPr lang="ko-KR" altLang="en-US" sz="2400" dirty="0" smtClean="0"/>
              <a:t>증명서 변경 </a:t>
            </a:r>
            <a:r>
              <a:rPr lang="en-US" altLang="ko-KR" sz="2400" dirty="0" smtClean="0"/>
              <a:t>- </a:t>
            </a:r>
            <a:r>
              <a:rPr lang="ko-KR" altLang="en-US" sz="2400" dirty="0"/>
              <a:t>지정</a:t>
            </a:r>
            <a:r>
              <a:rPr lang="en-US" altLang="ko-KR" sz="2400" dirty="0"/>
              <a:t>/</a:t>
            </a:r>
            <a:r>
              <a:rPr lang="ko-KR" altLang="en-US" sz="2400" dirty="0" smtClean="0"/>
              <a:t>사업장일반폐기물 </a:t>
            </a:r>
            <a:r>
              <a:rPr lang="en-US" altLang="ko-KR" sz="2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… p9</a:t>
            </a:r>
            <a:endParaRPr lang="en-US" altLang="ko-KR" sz="2400" dirty="0" smtClean="0"/>
          </a:p>
          <a:p>
            <a:pPr marL="342900" indent="-342900">
              <a:buAutoNum type="arabicPeriod"/>
            </a:pPr>
            <a:endParaRPr lang="en-US" altLang="ko-KR" sz="2400" dirty="0" smtClean="0"/>
          </a:p>
          <a:p>
            <a:pPr marL="342900" indent="-342900">
              <a:buAutoNum type="arabicPeriod"/>
            </a:pPr>
            <a:endParaRPr lang="en-US" altLang="ko-KR" sz="2400" dirty="0"/>
          </a:p>
          <a:p>
            <a:r>
              <a:rPr lang="en-US" altLang="ko-KR" sz="2400" dirty="0" smtClean="0"/>
              <a:t>3. </a:t>
            </a:r>
            <a:r>
              <a:rPr lang="ko-KR" altLang="en-US" sz="2400" dirty="0" smtClean="0"/>
              <a:t>공동배출업체 </a:t>
            </a:r>
            <a:r>
              <a:rPr lang="ko-KR" altLang="en-US" sz="2400" dirty="0" err="1"/>
              <a:t>회원사</a:t>
            </a:r>
            <a:r>
              <a:rPr lang="ko-KR" altLang="en-US" sz="2400" dirty="0"/>
              <a:t> </a:t>
            </a:r>
            <a:r>
              <a:rPr lang="ko-KR" altLang="en-US" sz="2400" dirty="0" smtClean="0"/>
              <a:t>추가 방법 </a:t>
            </a:r>
            <a:r>
              <a:rPr lang="en-US" altLang="ko-KR" sz="2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… p15</a:t>
            </a:r>
            <a:r>
              <a:rPr lang="ko-KR" altLang="en-US" sz="2400" dirty="0" smtClean="0"/>
              <a:t> </a:t>
            </a:r>
            <a:endParaRPr lang="ko-KR" altLang="en-US" sz="2400" dirty="0"/>
          </a:p>
          <a:p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11084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23454" y="5065340"/>
            <a:ext cx="10778716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200" dirty="0" smtClean="0"/>
          </a:p>
          <a:p>
            <a:r>
              <a:rPr lang="en-US" altLang="ko-KR" sz="1200" dirty="0" smtClean="0"/>
              <a:t>1. </a:t>
            </a:r>
            <a:r>
              <a:rPr lang="ko-KR" altLang="en-US" sz="1200" dirty="0" smtClean="0"/>
              <a:t>현장 아이디로 로그인 후</a:t>
            </a:r>
            <a:r>
              <a:rPr lang="en-US" altLang="ko-KR" sz="1200" dirty="0"/>
              <a:t> </a:t>
            </a:r>
            <a:r>
              <a:rPr lang="ko-KR" altLang="en-US" sz="1200" dirty="0" smtClean="0"/>
              <a:t>기초정보관리의 </a:t>
            </a:r>
            <a:r>
              <a:rPr lang="en-US" altLang="ko-KR" sz="1200" dirty="0" smtClean="0"/>
              <a:t>      </a:t>
            </a:r>
            <a:r>
              <a:rPr lang="ko-KR" altLang="en-US" sz="1200" dirty="0" smtClean="0"/>
              <a:t>기초정보 변경요청 클릭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en-US" altLang="ko-KR" sz="1200" dirty="0" smtClean="0"/>
              <a:t>2. </a:t>
            </a:r>
            <a:r>
              <a:rPr lang="ko-KR" altLang="en-US" sz="1200" dirty="0" smtClean="0"/>
              <a:t>오른쪽 상단의        증명서추가 클릭</a:t>
            </a:r>
            <a:endParaRPr lang="en-US" altLang="ko-KR" sz="1200" dirty="0" smtClean="0"/>
          </a:p>
          <a:p>
            <a:endParaRPr lang="en-US" altLang="ko-KR" sz="1200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5" y="864525"/>
            <a:ext cx="10914610" cy="3898668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599601" y="1467345"/>
            <a:ext cx="1288472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9958647" y="1411861"/>
            <a:ext cx="723208" cy="2194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450849" y="1335945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2" name="타원 11"/>
          <p:cNvSpPr/>
          <p:nvPr/>
        </p:nvSpPr>
        <p:spPr>
          <a:xfrm>
            <a:off x="9813329" y="1215366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3" name="타원 12"/>
          <p:cNvSpPr/>
          <p:nvPr/>
        </p:nvSpPr>
        <p:spPr>
          <a:xfrm>
            <a:off x="3749978" y="524888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4" name="타원 13"/>
          <p:cNvSpPr/>
          <p:nvPr/>
        </p:nvSpPr>
        <p:spPr>
          <a:xfrm>
            <a:off x="1952410" y="5623216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219919" y="254636"/>
            <a:ext cx="3515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지정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사업장일반폐기물</a:t>
            </a:r>
            <a:endParaRPr lang="ko-KR" altLang="en-US" sz="1400" dirty="0"/>
          </a:p>
        </p:txBody>
      </p:sp>
      <p:sp>
        <p:nvSpPr>
          <p:cNvPr id="17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1217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919" y="254636"/>
            <a:ext cx="3515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지정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사업장일반폐기물</a:t>
            </a:r>
            <a:endParaRPr lang="ko-KR" alt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581890" y="5381904"/>
            <a:ext cx="10656554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200" dirty="0" smtClean="0"/>
          </a:p>
          <a:p>
            <a:r>
              <a:rPr lang="en-US" altLang="ko-KR" sz="1200" dirty="0" smtClean="0"/>
              <a:t>1.        </a:t>
            </a:r>
            <a:r>
              <a:rPr lang="ko-KR" altLang="en-US" sz="1200" dirty="0" smtClean="0"/>
              <a:t>해당 증명서를 선택</a:t>
            </a:r>
            <a:r>
              <a:rPr lang="en-US" altLang="ko-KR" sz="1200" dirty="0" smtClean="0"/>
              <a:t>(</a:t>
            </a:r>
            <a:r>
              <a:rPr lang="ko-KR" altLang="en-US" sz="1200" dirty="0"/>
              <a:t>지정폐기물의 경우 폐기물처리계획</a:t>
            </a:r>
            <a:r>
              <a:rPr lang="en-US" altLang="ko-KR" sz="1200" dirty="0"/>
              <a:t>(</a:t>
            </a:r>
            <a:r>
              <a:rPr lang="ko-KR" altLang="en-US" sz="1200" dirty="0"/>
              <a:t>변경</a:t>
            </a:r>
            <a:r>
              <a:rPr lang="en-US" altLang="ko-KR" sz="1200" dirty="0"/>
              <a:t>)</a:t>
            </a:r>
            <a:r>
              <a:rPr lang="ko-KR" altLang="en-US" sz="1200" dirty="0"/>
              <a:t>확인증명서 </a:t>
            </a:r>
            <a:r>
              <a:rPr lang="en-US" altLang="ko-KR" sz="1200" dirty="0"/>
              <a:t>/ </a:t>
            </a:r>
            <a:r>
              <a:rPr lang="ko-KR" altLang="en-US" sz="1200" dirty="0"/>
              <a:t>사업장일반폐기물의 경우 사업장폐기물배출자 </a:t>
            </a:r>
            <a:r>
              <a:rPr lang="ko-KR" altLang="en-US" sz="1200" dirty="0" smtClean="0"/>
              <a:t>신고증명서 선택</a:t>
            </a:r>
            <a:r>
              <a:rPr lang="en-US" altLang="ko-KR" sz="1200" dirty="0" smtClean="0"/>
              <a:t>)</a:t>
            </a:r>
          </a:p>
          <a:p>
            <a:pPr marL="228600" indent="-228600">
              <a:buAutoNum type="arabicPeriod"/>
            </a:pPr>
            <a:endParaRPr lang="en-US" altLang="ko-KR" sz="1200" dirty="0"/>
          </a:p>
          <a:p>
            <a:pPr marL="228600" indent="-228600">
              <a:buAutoNum type="arabicPeriod" startAt="2"/>
            </a:pPr>
            <a:r>
              <a:rPr lang="ko-KR" altLang="en-US" sz="1200" dirty="0" smtClean="0"/>
              <a:t>      확인 클릭</a:t>
            </a:r>
            <a:endParaRPr lang="en-US" altLang="ko-KR" sz="1200" dirty="0" smtClean="0"/>
          </a:p>
          <a:p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</a:p>
          <a:p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저장된 증명서종류는 수정이 불가능하니 정확하게 확인 후 선택하시기 바랍니다</a:t>
            </a:r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en-US" altLang="ko-KR" sz="1200" dirty="0" smtClean="0"/>
          </a:p>
          <a:p>
            <a:pPr marL="228600" indent="-228600">
              <a:buAutoNum type="arabicPeriod" startAt="2"/>
            </a:pPr>
            <a:endParaRPr lang="en-US" altLang="ko-KR" sz="1200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314" y="562413"/>
            <a:ext cx="8599042" cy="4686300"/>
          </a:xfrm>
          <a:prstGeom prst="rect">
            <a:avLst/>
          </a:prstGeom>
        </p:spPr>
      </p:pic>
      <p:sp>
        <p:nvSpPr>
          <p:cNvPr id="12" name="타원 11"/>
          <p:cNvSpPr/>
          <p:nvPr/>
        </p:nvSpPr>
        <p:spPr>
          <a:xfrm>
            <a:off x="892478" y="5560611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3" name="타원 12"/>
          <p:cNvSpPr/>
          <p:nvPr/>
        </p:nvSpPr>
        <p:spPr>
          <a:xfrm>
            <a:off x="892478" y="5898458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9" name="직사각형 8"/>
          <p:cNvSpPr/>
          <p:nvPr/>
        </p:nvSpPr>
        <p:spPr>
          <a:xfrm>
            <a:off x="1600200" y="1298864"/>
            <a:ext cx="5704609" cy="24938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935682" y="3356264"/>
            <a:ext cx="727363" cy="2078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386622" y="126466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6" name="타원 15"/>
          <p:cNvSpPr/>
          <p:nvPr/>
        </p:nvSpPr>
        <p:spPr>
          <a:xfrm>
            <a:off x="4786930" y="3236478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슬라이드 번호 개체 틀 7"/>
          <p:cNvSpPr txBox="1">
            <a:spLocks/>
          </p:cNvSpPr>
          <p:nvPr/>
        </p:nvSpPr>
        <p:spPr>
          <a:xfrm>
            <a:off x="11402170" y="6383150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dirty="0" smtClean="0"/>
              <a:t>- 2 -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3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098" y="4379463"/>
            <a:ext cx="7928229" cy="1163883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306" y="603315"/>
            <a:ext cx="7953628" cy="377614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521" y="5528392"/>
            <a:ext cx="10640290" cy="12772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신청자정보</a:t>
            </a:r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업체정보는 회원가입 시 입력한 정보가 자동으로 입력되어 있습니다</a:t>
            </a:r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en-US" altLang="ko-KR" sz="1100" dirty="0" smtClean="0"/>
          </a:p>
          <a:p>
            <a:endParaRPr lang="en-US" altLang="ko-KR" sz="1100" dirty="0"/>
          </a:p>
          <a:p>
            <a:r>
              <a:rPr lang="en-US" altLang="ko-KR" sz="1100" dirty="0" smtClean="0"/>
              <a:t>1.        </a:t>
            </a:r>
            <a:r>
              <a:rPr lang="ko-KR" altLang="en-US" sz="1100" dirty="0" smtClean="0"/>
              <a:t>신청자정보 </a:t>
            </a:r>
            <a:r>
              <a:rPr lang="en-US" altLang="ko-KR" sz="1100" dirty="0" smtClean="0"/>
              <a:t>– </a:t>
            </a:r>
            <a:r>
              <a:rPr lang="ko-KR" altLang="en-US" sz="1100" dirty="0" smtClean="0"/>
              <a:t>휴대전화번호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신청내역 등 필수 입력 사항 확인 및 수정</a:t>
            </a:r>
            <a:endParaRPr lang="en-US" altLang="ko-KR" sz="1100" dirty="0" smtClean="0"/>
          </a:p>
          <a:p>
            <a:endParaRPr lang="en-US" altLang="ko-KR" sz="1100" dirty="0"/>
          </a:p>
          <a:p>
            <a:pPr marL="228600" indent="-228600">
              <a:buAutoNum type="arabicPeriod" startAt="2"/>
            </a:pPr>
            <a:r>
              <a:rPr lang="ko-KR" altLang="en-US" sz="1100" dirty="0" smtClean="0"/>
              <a:t>      업체정보</a:t>
            </a:r>
            <a:r>
              <a:rPr lang="en-US" altLang="ko-KR" sz="1100" dirty="0" smtClean="0"/>
              <a:t>- </a:t>
            </a:r>
            <a:r>
              <a:rPr lang="ko-KR" altLang="en-US" sz="1100" dirty="0" smtClean="0"/>
              <a:t>해당 업체 및 현장에 대한 기본 정보 확인 및 수정</a:t>
            </a:r>
            <a:endParaRPr lang="en-US" altLang="ko-KR" sz="1100" dirty="0" smtClean="0"/>
          </a:p>
          <a:p>
            <a:endParaRPr lang="en-US" altLang="ko-KR" sz="1100" dirty="0"/>
          </a:p>
          <a:p>
            <a:r>
              <a:rPr lang="en-US" altLang="ko-KR" sz="1100" dirty="0" smtClean="0"/>
              <a:t>3.        </a:t>
            </a:r>
            <a:r>
              <a:rPr lang="ko-KR" altLang="en-US" sz="1100" dirty="0" err="1" smtClean="0"/>
              <a:t>배출자정보</a:t>
            </a:r>
            <a:r>
              <a:rPr lang="en-US" altLang="ko-KR" sz="1100" dirty="0" smtClean="0"/>
              <a:t>- </a:t>
            </a:r>
            <a:r>
              <a:rPr lang="ko-KR" altLang="en-US" sz="1100" dirty="0" smtClean="0"/>
              <a:t>증명서</a:t>
            </a:r>
            <a:r>
              <a:rPr lang="en-US" altLang="ko-KR" sz="1100" dirty="0" smtClean="0"/>
              <a:t>(</a:t>
            </a:r>
            <a:r>
              <a:rPr lang="ko-KR" altLang="en-US" sz="1100" dirty="0"/>
              <a:t>지정폐기물의 경우 폐기물처리계획</a:t>
            </a:r>
            <a:r>
              <a:rPr lang="en-US" altLang="ko-KR" sz="1100" dirty="0"/>
              <a:t>(</a:t>
            </a:r>
            <a:r>
              <a:rPr lang="ko-KR" altLang="en-US" sz="1100" dirty="0"/>
              <a:t>변경</a:t>
            </a:r>
            <a:r>
              <a:rPr lang="en-US" altLang="ko-KR" sz="1100" dirty="0"/>
              <a:t>)</a:t>
            </a:r>
            <a:r>
              <a:rPr lang="ko-KR" altLang="en-US" sz="1100" dirty="0" smtClean="0"/>
              <a:t>확인증명서</a:t>
            </a:r>
            <a:r>
              <a:rPr lang="en-US" altLang="ko-KR" sz="1100" dirty="0" smtClean="0"/>
              <a:t>/</a:t>
            </a:r>
            <a:r>
              <a:rPr lang="ko-KR" altLang="en-US" sz="1100" dirty="0" smtClean="0"/>
              <a:t>사업장일반폐기물의 </a:t>
            </a:r>
            <a:r>
              <a:rPr lang="ko-KR" altLang="en-US" sz="1100" dirty="0"/>
              <a:t>경우 사업장폐기물배출자 </a:t>
            </a:r>
            <a:r>
              <a:rPr lang="ko-KR" altLang="en-US" sz="1100" dirty="0" smtClean="0"/>
              <a:t>신고증명서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 정보 입력</a:t>
            </a:r>
            <a:r>
              <a:rPr lang="en-US" altLang="ko-KR" sz="1100" dirty="0" smtClean="0"/>
              <a:t>   </a:t>
            </a:r>
            <a:endParaRPr lang="en-US" altLang="ko-KR" sz="1100" dirty="0"/>
          </a:p>
        </p:txBody>
      </p:sp>
      <p:sp>
        <p:nvSpPr>
          <p:cNvPr id="11" name="타원 10"/>
          <p:cNvSpPr/>
          <p:nvPr/>
        </p:nvSpPr>
        <p:spPr>
          <a:xfrm>
            <a:off x="866098" y="5814101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3" name="타원 12"/>
          <p:cNvSpPr/>
          <p:nvPr/>
        </p:nvSpPr>
        <p:spPr>
          <a:xfrm>
            <a:off x="867429" y="6157325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6" name="타원 15"/>
          <p:cNvSpPr/>
          <p:nvPr/>
        </p:nvSpPr>
        <p:spPr>
          <a:xfrm>
            <a:off x="866097" y="652202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211453" y="217775"/>
            <a:ext cx="3515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지정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사업장일반폐기물</a:t>
            </a:r>
            <a:endParaRPr lang="ko-KR" altLang="en-US" sz="1400" dirty="0"/>
          </a:p>
        </p:txBody>
      </p:sp>
      <p:sp>
        <p:nvSpPr>
          <p:cNvPr id="3" name="직사각형 2"/>
          <p:cNvSpPr/>
          <p:nvPr/>
        </p:nvSpPr>
        <p:spPr>
          <a:xfrm>
            <a:off x="1994727" y="1395167"/>
            <a:ext cx="7835095" cy="8405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994705" y="2276399"/>
            <a:ext cx="7835095" cy="20624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994705" y="4379463"/>
            <a:ext cx="7835095" cy="11102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831158" y="1678961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타원 14"/>
          <p:cNvSpPr/>
          <p:nvPr/>
        </p:nvSpPr>
        <p:spPr>
          <a:xfrm>
            <a:off x="1820552" y="301361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7" name="타원 16"/>
          <p:cNvSpPr/>
          <p:nvPr/>
        </p:nvSpPr>
        <p:spPr>
          <a:xfrm>
            <a:off x="1827122" y="4627041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9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- 3 -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5810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813" y="2354426"/>
            <a:ext cx="4293765" cy="2526165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139" y="722573"/>
            <a:ext cx="9398560" cy="149289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37274" y="4976209"/>
            <a:ext cx="10629724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1. </a:t>
            </a:r>
            <a:r>
              <a:rPr lang="ko-KR" altLang="en-US" sz="1200" dirty="0" smtClean="0"/>
              <a:t>폐기물 추가 시     </a:t>
            </a:r>
            <a:r>
              <a:rPr lang="en-US" altLang="ko-KR" sz="1200" dirty="0" smtClean="0"/>
              <a:t>   </a:t>
            </a:r>
            <a:r>
              <a:rPr lang="ko-KR" altLang="en-US" sz="1200" dirty="0" smtClean="0"/>
              <a:t>추가 클릭</a:t>
            </a:r>
            <a:endParaRPr lang="en-US" altLang="ko-KR" sz="1200" dirty="0" smtClean="0"/>
          </a:p>
          <a:p>
            <a:pPr marL="228600" indent="-228600">
              <a:buAutoNum type="arabicPeriod"/>
            </a:pPr>
            <a:endParaRPr lang="en-US" altLang="ko-KR" sz="1200" dirty="0"/>
          </a:p>
          <a:p>
            <a:r>
              <a:rPr lang="en-US" altLang="ko-KR" sz="1200" dirty="0" smtClean="0"/>
              <a:t>2. </a:t>
            </a:r>
            <a:r>
              <a:rPr lang="ko-KR" altLang="en-US" sz="1200" dirty="0" smtClean="0"/>
              <a:t>입력 행 생성 후 폐기물 종류의        돋보기 모양 더블클릭 </a:t>
            </a:r>
            <a:endParaRPr lang="en-US" altLang="ko-KR" sz="1200" dirty="0"/>
          </a:p>
          <a:p>
            <a:endParaRPr lang="en-US" altLang="ko-KR" sz="1200" dirty="0" smtClean="0"/>
          </a:p>
          <a:p>
            <a:pPr marL="228600" indent="-228600">
              <a:buAutoNum type="arabicPeriod" startAt="3"/>
            </a:pPr>
            <a:r>
              <a:rPr lang="ko-KR" altLang="en-US" sz="1200" dirty="0" smtClean="0"/>
              <a:t>      폐기물 분류번호나 종류 입력 후        조회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클릭 </a:t>
            </a:r>
            <a:endParaRPr lang="en-US" altLang="ko-KR" sz="1200" dirty="0" smtClean="0"/>
          </a:p>
          <a:p>
            <a:pPr marL="228600" indent="-228600">
              <a:buAutoNum type="arabicPeriod" startAt="3"/>
            </a:pPr>
            <a:endParaRPr lang="en-US" altLang="ko-KR" sz="1200" dirty="0"/>
          </a:p>
          <a:p>
            <a:pPr marL="228600" indent="-228600">
              <a:buAutoNum type="arabicPeriod" startAt="3"/>
            </a:pPr>
            <a:r>
              <a:rPr lang="en-US" altLang="ko-KR" sz="1200" dirty="0" smtClean="0"/>
              <a:t>      </a:t>
            </a:r>
            <a:r>
              <a:rPr lang="ko-KR" altLang="en-US" sz="1200" dirty="0" smtClean="0"/>
              <a:t>조회된 데이터 </a:t>
            </a:r>
            <a:r>
              <a:rPr lang="ko-KR" altLang="en-US" sz="1200" dirty="0" err="1" smtClean="0"/>
              <a:t>더블클릭하여</a:t>
            </a:r>
            <a:r>
              <a:rPr lang="ko-KR" altLang="en-US" sz="1200" dirty="0" smtClean="0"/>
              <a:t> 선택</a:t>
            </a:r>
            <a:endParaRPr lang="en-US" altLang="ko-KR" sz="1200" dirty="0" smtClean="0"/>
          </a:p>
          <a:p>
            <a:r>
              <a:rPr lang="en-US" altLang="ko-KR" sz="1200" dirty="0" smtClean="0"/>
              <a:t>        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 smtClean="0"/>
              <a:t>선택한 증명서 종류에 따라 해당 증명서의 폐기물만 조회하여 입력합니다</a:t>
            </a:r>
            <a:r>
              <a:rPr lang="en-US" altLang="ko-KR" sz="1200" dirty="0" smtClean="0"/>
              <a:t>.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</p:txBody>
      </p:sp>
      <p:sp>
        <p:nvSpPr>
          <p:cNvPr id="3" name="직사각형 2"/>
          <p:cNvSpPr/>
          <p:nvPr/>
        </p:nvSpPr>
        <p:spPr>
          <a:xfrm>
            <a:off x="6179145" y="757580"/>
            <a:ext cx="856655" cy="26055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979333" y="1730716"/>
            <a:ext cx="289192" cy="2591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오른쪽으로 구부러진 화살표 10"/>
          <p:cNvSpPr/>
          <p:nvPr/>
        </p:nvSpPr>
        <p:spPr>
          <a:xfrm rot="20045862">
            <a:off x="3740302" y="1924021"/>
            <a:ext cx="478061" cy="1030511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6030393" y="648948"/>
            <a:ext cx="297503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3" name="타원 12"/>
          <p:cNvSpPr/>
          <p:nvPr/>
        </p:nvSpPr>
        <p:spPr>
          <a:xfrm>
            <a:off x="3837322" y="1555981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4" name="직사각형 13"/>
          <p:cNvSpPr/>
          <p:nvPr/>
        </p:nvSpPr>
        <p:spPr>
          <a:xfrm>
            <a:off x="4546873" y="3067180"/>
            <a:ext cx="4029860" cy="262393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2037038" y="500801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타원 14"/>
          <p:cNvSpPr/>
          <p:nvPr/>
        </p:nvSpPr>
        <p:spPr>
          <a:xfrm>
            <a:off x="4390462" y="2915045"/>
            <a:ext cx="312821" cy="317988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타원 17"/>
          <p:cNvSpPr/>
          <p:nvPr/>
        </p:nvSpPr>
        <p:spPr>
          <a:xfrm>
            <a:off x="3125620" y="5355577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r>
              <a:rPr lang="en-US" altLang="ko-KR" sz="2400" dirty="0" smtClean="0"/>
              <a:t>   </a:t>
            </a:r>
            <a:endParaRPr lang="ko-KR" altLang="en-US" sz="2400" dirty="0"/>
          </a:p>
        </p:txBody>
      </p:sp>
      <p:sp>
        <p:nvSpPr>
          <p:cNvPr id="19" name="직사각형 18"/>
          <p:cNvSpPr/>
          <p:nvPr/>
        </p:nvSpPr>
        <p:spPr>
          <a:xfrm>
            <a:off x="4495801" y="4006810"/>
            <a:ext cx="4097865" cy="2211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4398121" y="3820622"/>
            <a:ext cx="312821" cy="28908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타원 20"/>
          <p:cNvSpPr/>
          <p:nvPr/>
        </p:nvSpPr>
        <p:spPr>
          <a:xfrm>
            <a:off x="950351" y="5725450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r>
              <a:rPr lang="en-US" altLang="ko-KR" sz="2400" dirty="0" smtClean="0"/>
              <a:t>  </a:t>
            </a:r>
            <a:endParaRPr lang="ko-KR" altLang="en-US" sz="2400" dirty="0"/>
          </a:p>
        </p:txBody>
      </p:sp>
      <p:sp>
        <p:nvSpPr>
          <p:cNvPr id="22" name="직사각형 21"/>
          <p:cNvSpPr/>
          <p:nvPr/>
        </p:nvSpPr>
        <p:spPr>
          <a:xfrm>
            <a:off x="7247763" y="2778147"/>
            <a:ext cx="652993" cy="2184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7099011" y="2576158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4" name="타원 23"/>
          <p:cNvSpPr/>
          <p:nvPr/>
        </p:nvSpPr>
        <p:spPr>
          <a:xfrm>
            <a:off x="3570136" y="5694277"/>
            <a:ext cx="316155" cy="283582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5" name="타원 24"/>
          <p:cNvSpPr/>
          <p:nvPr/>
        </p:nvSpPr>
        <p:spPr>
          <a:xfrm>
            <a:off x="950351" y="6099166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sp>
        <p:nvSpPr>
          <p:cNvPr id="26" name="TextBox 25"/>
          <p:cNvSpPr txBox="1"/>
          <p:nvPr/>
        </p:nvSpPr>
        <p:spPr>
          <a:xfrm>
            <a:off x="219919" y="254636"/>
            <a:ext cx="3515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지정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사업장일반폐기물</a:t>
            </a:r>
            <a:endParaRPr lang="ko-KR" altLang="en-US" sz="1400" dirty="0"/>
          </a:p>
        </p:txBody>
      </p:sp>
      <p:sp>
        <p:nvSpPr>
          <p:cNvPr id="27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- 4 -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0149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33" y="1953164"/>
            <a:ext cx="8905182" cy="104970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99" y="657325"/>
            <a:ext cx="8934450" cy="12477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6919" y="4954907"/>
            <a:ext cx="10760889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200" dirty="0" smtClean="0"/>
          </a:p>
          <a:p>
            <a:r>
              <a:rPr lang="en-US" altLang="ko-KR" sz="1200" dirty="0" smtClean="0"/>
              <a:t>1.         </a:t>
            </a:r>
            <a:r>
              <a:rPr lang="ko-KR" altLang="en-US" sz="1200" dirty="0" smtClean="0"/>
              <a:t>성질</a:t>
            </a:r>
            <a:r>
              <a:rPr lang="en-US" altLang="ko-KR" sz="1200" dirty="0" smtClean="0"/>
              <a:t>·</a:t>
            </a:r>
            <a:r>
              <a:rPr lang="ko-KR" altLang="en-US" sz="1200" dirty="0" smtClean="0"/>
              <a:t>상태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배출주기 및 </a:t>
            </a:r>
            <a:r>
              <a:rPr lang="ko-KR" altLang="en-US" sz="1200" dirty="0" smtClean="0"/>
              <a:t>처리량 </a:t>
            </a:r>
            <a:r>
              <a:rPr lang="ko-KR" altLang="en-US" sz="1200" dirty="0" smtClean="0"/>
              <a:t>입력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 smtClean="0"/>
              <a:t>배출주기는 직접 수기입력 합니다</a:t>
            </a:r>
            <a:r>
              <a:rPr lang="en-US" altLang="ko-KR" sz="1200" dirty="0" smtClean="0"/>
              <a:t>.   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ko-KR" altLang="en-US" sz="1200" dirty="0" smtClean="0"/>
              <a:t>연 </a:t>
            </a:r>
            <a:r>
              <a:rPr lang="ko-KR" altLang="en-US" sz="1200" dirty="0" smtClean="0"/>
              <a:t>처리량 </a:t>
            </a:r>
            <a:r>
              <a:rPr lang="ko-KR" altLang="en-US" sz="1200" dirty="0" smtClean="0"/>
              <a:t>입력 시 월 배출량이 자동 입력됩니다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2.</a:t>
            </a:r>
            <a:r>
              <a:rPr lang="ko-KR" altLang="en-US" sz="1200" dirty="0" smtClean="0"/>
              <a:t>        운반자의 돋보기모양 더블클릭</a:t>
            </a:r>
            <a:r>
              <a:rPr lang="en-US" altLang="ko-KR" sz="1200" dirty="0" smtClean="0"/>
              <a:t>,        </a:t>
            </a:r>
            <a:r>
              <a:rPr lang="ko-KR" altLang="en-US" sz="1200" dirty="0" err="1" smtClean="0"/>
              <a:t>업체명</a:t>
            </a:r>
            <a:r>
              <a:rPr lang="ko-KR" altLang="en-US" sz="1200" dirty="0" smtClean="0"/>
              <a:t> 또는 사업자등록번호를 입력하고        조회버튼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클릭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pPr marL="228600" indent="-228600">
              <a:buAutoNum type="arabicPeriod" startAt="3"/>
            </a:pPr>
            <a:r>
              <a:rPr lang="ko-KR" altLang="en-US" sz="1200" dirty="0" smtClean="0"/>
              <a:t>      조회된 업체 중 해당업체를 더블클릭</a:t>
            </a:r>
            <a:r>
              <a:rPr lang="en-US" altLang="ko-KR" sz="1200" dirty="0" smtClean="0"/>
              <a:t>   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ko-KR" altLang="en-US" sz="1200" dirty="0" err="1" smtClean="0"/>
              <a:t>처리자도</a:t>
            </a:r>
            <a:r>
              <a:rPr lang="ko-KR" altLang="en-US" sz="1200" dirty="0" smtClean="0"/>
              <a:t> 동일한 방법으로 조회하여 입력합니다</a:t>
            </a:r>
            <a:r>
              <a:rPr lang="en-US" altLang="ko-KR" sz="1200" dirty="0" smtClean="0"/>
              <a:t>.</a:t>
            </a:r>
          </a:p>
          <a:p>
            <a:pPr marL="228600" indent="-228600">
              <a:buAutoNum type="arabicPeriod" startAt="3"/>
            </a:pPr>
            <a:endParaRPr lang="en-US" altLang="ko-KR" sz="1200" dirty="0"/>
          </a:p>
          <a:p>
            <a:pPr marL="228600" indent="-228600">
              <a:buAutoNum type="arabicPeriod" startAt="3"/>
            </a:pPr>
            <a:r>
              <a:rPr lang="ko-KR" altLang="en-US" sz="1200" dirty="0" smtClean="0"/>
              <a:t>      처리방법의 화살표를 클릭하여 해당하는 처리방법을 선택</a:t>
            </a:r>
            <a:endParaRPr lang="en-US" altLang="ko-KR" sz="1200" dirty="0" smtClean="0"/>
          </a:p>
        </p:txBody>
      </p:sp>
      <p:sp>
        <p:nvSpPr>
          <p:cNvPr id="3" name="직사각형 2"/>
          <p:cNvSpPr/>
          <p:nvPr/>
        </p:nvSpPr>
        <p:spPr>
          <a:xfrm>
            <a:off x="5284971" y="1574401"/>
            <a:ext cx="1267825" cy="2879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293" y="2479690"/>
            <a:ext cx="3983038" cy="2375794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0" name="타원 9"/>
          <p:cNvSpPr/>
          <p:nvPr/>
        </p:nvSpPr>
        <p:spPr>
          <a:xfrm>
            <a:off x="905364" y="5125642"/>
            <a:ext cx="297503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2" name="타원 11"/>
          <p:cNvSpPr/>
          <p:nvPr/>
        </p:nvSpPr>
        <p:spPr>
          <a:xfrm>
            <a:off x="5118511" y="1395545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3" name="직사각형 12"/>
          <p:cNvSpPr/>
          <p:nvPr/>
        </p:nvSpPr>
        <p:spPr>
          <a:xfrm>
            <a:off x="5708895" y="2649585"/>
            <a:ext cx="301631" cy="27344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5469176" y="2627177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오른쪽으로 구부러진 화살표 14"/>
          <p:cNvSpPr/>
          <p:nvPr/>
        </p:nvSpPr>
        <p:spPr>
          <a:xfrm rot="20045862">
            <a:off x="5606033" y="2806964"/>
            <a:ext cx="478061" cy="93682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905361" y="567941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7" name="직사각형 6"/>
          <p:cNvSpPr/>
          <p:nvPr/>
        </p:nvSpPr>
        <p:spPr>
          <a:xfrm>
            <a:off x="6386839" y="3175503"/>
            <a:ext cx="3719946" cy="219711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6255293" y="301240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타원 17"/>
          <p:cNvSpPr/>
          <p:nvPr/>
        </p:nvSpPr>
        <p:spPr>
          <a:xfrm>
            <a:off x="3435550" y="567941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직사각형 19"/>
          <p:cNvSpPr/>
          <p:nvPr/>
        </p:nvSpPr>
        <p:spPr>
          <a:xfrm>
            <a:off x="9007536" y="2880091"/>
            <a:ext cx="557331" cy="2215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8828774" y="274960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타원 20"/>
          <p:cNvSpPr/>
          <p:nvPr/>
        </p:nvSpPr>
        <p:spPr>
          <a:xfrm>
            <a:off x="6654319" y="567941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2" name="직사각형 21"/>
          <p:cNvSpPr/>
          <p:nvPr/>
        </p:nvSpPr>
        <p:spPr>
          <a:xfrm>
            <a:off x="6306095" y="4492986"/>
            <a:ext cx="3887772" cy="2315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6167194" y="4326878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sp>
        <p:nvSpPr>
          <p:cNvPr id="24" name="타원 23"/>
          <p:cNvSpPr/>
          <p:nvPr/>
        </p:nvSpPr>
        <p:spPr>
          <a:xfrm>
            <a:off x="905362" y="6042601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92" y="3113406"/>
            <a:ext cx="4861922" cy="1054275"/>
          </a:xfrm>
          <a:prstGeom prst="rect">
            <a:avLst/>
          </a:prstGeom>
        </p:spPr>
      </p:pic>
      <p:sp>
        <p:nvSpPr>
          <p:cNvPr id="28" name="직사각형 27"/>
          <p:cNvSpPr/>
          <p:nvPr/>
        </p:nvSpPr>
        <p:spPr>
          <a:xfrm>
            <a:off x="3966072" y="3801153"/>
            <a:ext cx="275422" cy="3665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타원 28"/>
          <p:cNvSpPr/>
          <p:nvPr/>
        </p:nvSpPr>
        <p:spPr>
          <a:xfrm>
            <a:off x="3700002" y="3849551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6</a:t>
            </a:r>
          </a:p>
          <a:p>
            <a:pPr algn="ctr"/>
            <a:endParaRPr lang="ko-KR" altLang="en-US" sz="2400" dirty="0"/>
          </a:p>
        </p:txBody>
      </p:sp>
      <p:sp>
        <p:nvSpPr>
          <p:cNvPr id="30" name="타원 29"/>
          <p:cNvSpPr/>
          <p:nvPr/>
        </p:nvSpPr>
        <p:spPr>
          <a:xfrm>
            <a:off x="905361" y="640482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6</a:t>
            </a:r>
          </a:p>
          <a:p>
            <a:pPr algn="ctr"/>
            <a:endParaRPr lang="ko-KR" altLang="en-US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219919" y="254636"/>
            <a:ext cx="3515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지정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사업장일반폐기물</a:t>
            </a:r>
            <a:endParaRPr lang="ko-KR" altLang="en-US" sz="1400" dirty="0"/>
          </a:p>
        </p:txBody>
      </p:sp>
      <p:sp>
        <p:nvSpPr>
          <p:cNvPr id="27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- 5 -</a:t>
            </a:r>
            <a:endParaRPr lang="ko-KR" altLang="en-US" dirty="0"/>
          </a:p>
        </p:txBody>
      </p:sp>
      <p:sp>
        <p:nvSpPr>
          <p:cNvPr id="32" name="아래로 구부러진 화살표 31"/>
          <p:cNvSpPr/>
          <p:nvPr/>
        </p:nvSpPr>
        <p:spPr>
          <a:xfrm rot="4527316">
            <a:off x="7298397" y="1453327"/>
            <a:ext cx="286072" cy="15943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3" name="오른쪽 화살표 32"/>
          <p:cNvSpPr/>
          <p:nvPr/>
        </p:nvSpPr>
        <p:spPr>
          <a:xfrm>
            <a:off x="6943608" y="1491093"/>
            <a:ext cx="2582333" cy="458889"/>
          </a:xfrm>
          <a:prstGeom prst="rightArrow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9719954" y="1544556"/>
            <a:ext cx="1678814" cy="36186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9823216" y="1535359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처리량 입력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8547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556256" y="4564163"/>
            <a:ext cx="10821789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200" dirty="0" smtClean="0"/>
          </a:p>
          <a:p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 smtClean="0"/>
              <a:t>증명서의 기초정보를 입력 한 후 해당 해당증명서</a:t>
            </a:r>
            <a:r>
              <a:rPr lang="en-US" altLang="ko-KR" sz="1200" dirty="0" smtClean="0"/>
              <a:t>(</a:t>
            </a:r>
            <a:r>
              <a:rPr lang="ko-KR" altLang="en-US" sz="1200" dirty="0"/>
              <a:t>지정폐기물의 경우 폐기물처리계획</a:t>
            </a:r>
            <a:r>
              <a:rPr lang="en-US" altLang="ko-KR" sz="1200" dirty="0"/>
              <a:t>(</a:t>
            </a:r>
            <a:r>
              <a:rPr lang="ko-KR" altLang="en-US" sz="1200" dirty="0"/>
              <a:t>변경</a:t>
            </a:r>
            <a:r>
              <a:rPr lang="en-US" altLang="ko-KR" sz="1200" dirty="0"/>
              <a:t>)</a:t>
            </a:r>
            <a:r>
              <a:rPr lang="ko-KR" altLang="en-US" sz="1200" dirty="0"/>
              <a:t>확인증명서 </a:t>
            </a:r>
            <a:r>
              <a:rPr lang="en-US" altLang="ko-KR" sz="1200" dirty="0"/>
              <a:t>/ </a:t>
            </a:r>
            <a:r>
              <a:rPr lang="ko-KR" altLang="en-US" sz="1200" dirty="0"/>
              <a:t>사업장일반폐기물의 경우 사업장폐기물배출자 </a:t>
            </a:r>
            <a:r>
              <a:rPr lang="ko-KR" altLang="en-US" sz="1200" dirty="0" smtClean="0"/>
              <a:t>        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  <a:r>
              <a:rPr lang="ko-KR" altLang="en-US" sz="1200" dirty="0" smtClean="0"/>
              <a:t>신고증명서</a:t>
            </a:r>
            <a:r>
              <a:rPr lang="en-US" altLang="ko-KR" sz="1200" dirty="0" smtClean="0"/>
              <a:t>)</a:t>
            </a:r>
            <a:r>
              <a:rPr lang="ko-KR" altLang="en-US" sz="1200" dirty="0"/>
              <a:t>를</a:t>
            </a:r>
            <a:r>
              <a:rPr lang="ko-KR" altLang="en-US" sz="1200" dirty="0" smtClean="0"/>
              <a:t> </a:t>
            </a:r>
            <a:r>
              <a:rPr lang="ko-KR" altLang="en-US" sz="1200" b="1" dirty="0" err="1" smtClean="0"/>
              <a:t>파일첨부</a:t>
            </a:r>
            <a:r>
              <a:rPr lang="ko-KR" altLang="en-US" sz="1200" dirty="0" err="1" smtClean="0"/>
              <a:t>하거나</a:t>
            </a:r>
            <a:r>
              <a:rPr lang="ko-KR" altLang="en-US" sz="1200" dirty="0" smtClean="0"/>
              <a:t> </a:t>
            </a:r>
            <a:r>
              <a:rPr lang="ko-KR" altLang="en-US" sz="1200" b="1" dirty="0" smtClean="0"/>
              <a:t>팩스로 송부</a:t>
            </a:r>
            <a:r>
              <a:rPr lang="en-US" altLang="ko-KR" sz="1200" dirty="0" smtClean="0"/>
              <a:t>(</a:t>
            </a:r>
            <a:r>
              <a:rPr lang="ko-KR" altLang="en-US" sz="1200" dirty="0"/>
              <a:t>관할 </a:t>
            </a:r>
            <a:r>
              <a:rPr lang="ko-KR" altLang="en-US" sz="1200" dirty="0" smtClean="0"/>
              <a:t>지역본부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하셔야 합니다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1. </a:t>
            </a:r>
            <a:r>
              <a:rPr lang="ko-KR" altLang="en-US" sz="1200" dirty="0" smtClean="0"/>
              <a:t>파일첨부의 경우        </a:t>
            </a:r>
            <a:r>
              <a:rPr lang="ko-KR" altLang="en-US" sz="1200" dirty="0" err="1" smtClean="0"/>
              <a:t>파일올리기</a:t>
            </a:r>
            <a:r>
              <a:rPr lang="ko-KR" altLang="en-US" sz="1200" dirty="0" smtClean="0"/>
              <a:t> 클릭</a:t>
            </a:r>
            <a:r>
              <a:rPr lang="en-US" altLang="ko-KR" sz="1200" dirty="0" smtClean="0"/>
              <a:t>,        </a:t>
            </a:r>
            <a:r>
              <a:rPr lang="ko-KR" altLang="en-US" sz="1200" dirty="0" smtClean="0"/>
              <a:t>찾아보기를 클릭하여 해당 증명서 선택 후        업로드버튼 클릭</a:t>
            </a:r>
            <a:endParaRPr lang="en-US" altLang="ko-KR" sz="1200" dirty="0" smtClean="0"/>
          </a:p>
          <a:p>
            <a:pPr marL="228600" indent="-228600">
              <a:buAutoNum type="arabicPeriod"/>
            </a:pPr>
            <a:endParaRPr lang="en-US" altLang="ko-KR" sz="1200" dirty="0"/>
          </a:p>
          <a:p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 smtClean="0"/>
              <a:t>첨부 파일의 총 크기는 </a:t>
            </a:r>
            <a:r>
              <a:rPr lang="en-US" altLang="ko-KR" sz="1200" dirty="0" smtClean="0"/>
              <a:t>10MB</a:t>
            </a:r>
            <a:r>
              <a:rPr lang="ko-KR" altLang="en-US" sz="1200" dirty="0" smtClean="0"/>
              <a:t>이하만 업로드 가능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87" y="885551"/>
            <a:ext cx="10273839" cy="145240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924" y="2337955"/>
            <a:ext cx="4867275" cy="1704109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1" name="직사각형 10"/>
          <p:cNvSpPr/>
          <p:nvPr/>
        </p:nvSpPr>
        <p:spPr>
          <a:xfrm>
            <a:off x="5049982" y="1288473"/>
            <a:ext cx="1392382" cy="3844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오른쪽으로 구부러진 화살표 11"/>
          <p:cNvSpPr/>
          <p:nvPr/>
        </p:nvSpPr>
        <p:spPr>
          <a:xfrm rot="20661788">
            <a:off x="4743203" y="1549215"/>
            <a:ext cx="613557" cy="131719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901229" y="1142259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4" name="타원 13"/>
          <p:cNvSpPr/>
          <p:nvPr/>
        </p:nvSpPr>
        <p:spPr>
          <a:xfrm>
            <a:off x="2031800" y="5297305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직사각형 14"/>
          <p:cNvSpPr/>
          <p:nvPr/>
        </p:nvSpPr>
        <p:spPr>
          <a:xfrm>
            <a:off x="8468591" y="3252874"/>
            <a:ext cx="893618" cy="2360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3633389" y="5308787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직사각형 17"/>
          <p:cNvSpPr/>
          <p:nvPr/>
        </p:nvSpPr>
        <p:spPr>
          <a:xfrm>
            <a:off x="8198427" y="2883157"/>
            <a:ext cx="987137" cy="2652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8198427" y="3239507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타원 19"/>
          <p:cNvSpPr/>
          <p:nvPr/>
        </p:nvSpPr>
        <p:spPr>
          <a:xfrm>
            <a:off x="6922973" y="5308787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타원 20"/>
          <p:cNvSpPr/>
          <p:nvPr/>
        </p:nvSpPr>
        <p:spPr>
          <a:xfrm>
            <a:off x="8104909" y="2723546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219919" y="254636"/>
            <a:ext cx="3515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지정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사업장일반폐기물</a:t>
            </a:r>
            <a:endParaRPr lang="ko-KR" altLang="en-US" sz="1400" dirty="0"/>
          </a:p>
        </p:txBody>
      </p:sp>
      <p:sp>
        <p:nvSpPr>
          <p:cNvPr id="22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- 6 -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5924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211" y="437283"/>
            <a:ext cx="5615928" cy="4849971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13" y="612906"/>
            <a:ext cx="5366664" cy="467738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6305" y="5362633"/>
            <a:ext cx="10576268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1. </a:t>
            </a:r>
            <a:r>
              <a:rPr lang="ko-KR" altLang="en-US" sz="1200" dirty="0" smtClean="0"/>
              <a:t>증명서의 내용을 모두 입력한 후 우측 상단의        저장 버튼 클릭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팝업창이</a:t>
            </a:r>
            <a:r>
              <a:rPr lang="ko-KR" altLang="en-US" sz="1200" dirty="0" smtClean="0"/>
              <a:t> 뜨면        확인 버튼 클릭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2. </a:t>
            </a:r>
            <a:r>
              <a:rPr lang="ko-KR" altLang="en-US" sz="1200" dirty="0" smtClean="0"/>
              <a:t>저장 완료 후 변경신청 버튼이 활성화되면       변경신청 클릭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팝업창이</a:t>
            </a:r>
            <a:r>
              <a:rPr lang="ko-KR" altLang="en-US" sz="1200" dirty="0" smtClean="0"/>
              <a:t> 뜨면        확인 버튼 클릭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ko-KR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저장하지 않을 내용은 변경신청 시 적용되지 않으니 변경 사항이 있을 경우 반드시 저장 완료 후 변경신청 하시기 바랍니다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en-US" altLang="ko-KR" sz="1200" dirty="0" smtClean="0"/>
          </a:p>
          <a:p>
            <a:r>
              <a:rPr lang="ko-KR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삭제를 원할 경우 삭제버튼을 클릭합니다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r>
              <a:rPr lang="ko-KR" altLang="ko-KR" sz="1200" b="1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en-US" altLang="ko-KR" sz="1200" b="1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200" b="1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신청이 완료되었을 경우 </a:t>
            </a:r>
            <a:r>
              <a:rPr lang="ko-KR" altLang="en-US" sz="1200" b="1" dirty="0" err="1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알림톡</a:t>
            </a:r>
            <a:r>
              <a:rPr lang="ko-KR" altLang="en-US" sz="1200" b="1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또는 </a:t>
            </a:r>
            <a:r>
              <a:rPr lang="ko-KR" altLang="en-US" sz="1200" b="1" dirty="0" err="1" smtClean="0">
                <a:latin typeface="HY신명조" panose="02030600000101010101" pitchFamily="18" charset="-127"/>
                <a:ea typeface="HY신명조" panose="02030600000101010101" pitchFamily="18" charset="-127"/>
              </a:rPr>
              <a:t>문자메세지가</a:t>
            </a:r>
            <a:r>
              <a:rPr lang="ko-KR" altLang="en-US" sz="1200" b="1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발송됩니다</a:t>
            </a:r>
            <a:r>
              <a:rPr lang="en-US" altLang="ko-KR" sz="1200" b="1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1200" b="1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휴대전화번호를 꼭 확인해주시기 바랍니다</a:t>
            </a:r>
            <a:r>
              <a:rPr lang="en-US" altLang="ko-KR" sz="1200" b="1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5136171" y="1043960"/>
            <a:ext cx="511096" cy="2164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0689170" y="831967"/>
            <a:ext cx="622457" cy="2236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오른쪽 화살표 9"/>
          <p:cNvSpPr/>
          <p:nvPr/>
        </p:nvSpPr>
        <p:spPr>
          <a:xfrm>
            <a:off x="5775098" y="2675466"/>
            <a:ext cx="541192" cy="4270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783385" y="2455090"/>
            <a:ext cx="1156999" cy="1034836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898830" y="3224088"/>
            <a:ext cx="514463" cy="1983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7306733" y="2277533"/>
            <a:ext cx="2286000" cy="110445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8558218" y="3141840"/>
            <a:ext cx="437905" cy="16119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5014441" y="886634"/>
            <a:ext cx="248479" cy="197445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7" name="타원 16"/>
          <p:cNvSpPr/>
          <p:nvPr/>
        </p:nvSpPr>
        <p:spPr>
          <a:xfrm>
            <a:off x="1783385" y="3166101"/>
            <a:ext cx="273327" cy="21719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타원 17"/>
          <p:cNvSpPr/>
          <p:nvPr/>
        </p:nvSpPr>
        <p:spPr>
          <a:xfrm>
            <a:off x="4072198" y="5408829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9" name="타원 18"/>
          <p:cNvSpPr/>
          <p:nvPr/>
        </p:nvSpPr>
        <p:spPr>
          <a:xfrm>
            <a:off x="6583217" y="5400356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타원 19"/>
          <p:cNvSpPr/>
          <p:nvPr/>
        </p:nvSpPr>
        <p:spPr>
          <a:xfrm>
            <a:off x="10538840" y="721814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타원 20"/>
          <p:cNvSpPr/>
          <p:nvPr/>
        </p:nvSpPr>
        <p:spPr>
          <a:xfrm>
            <a:off x="3823493" y="5769438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2" name="타원 21"/>
          <p:cNvSpPr/>
          <p:nvPr/>
        </p:nvSpPr>
        <p:spPr>
          <a:xfrm>
            <a:off x="6274091" y="5752505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3" name="타원 22"/>
          <p:cNvSpPr/>
          <p:nvPr/>
        </p:nvSpPr>
        <p:spPr>
          <a:xfrm>
            <a:off x="8452876" y="2975563"/>
            <a:ext cx="259323" cy="21719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219919" y="254636"/>
            <a:ext cx="3515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지정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사업장일반폐기물</a:t>
            </a:r>
            <a:endParaRPr lang="ko-KR" altLang="en-US" sz="1400" dirty="0"/>
          </a:p>
        </p:txBody>
      </p:sp>
      <p:sp>
        <p:nvSpPr>
          <p:cNvPr id="25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- 7 -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6685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28" y="708109"/>
            <a:ext cx="8829969" cy="391950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25780" y="5484567"/>
            <a:ext cx="10696400" cy="12695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100" dirty="0" smtClean="0"/>
          </a:p>
          <a:p>
            <a:r>
              <a:rPr lang="en-US" altLang="ko-KR" sz="1100" dirty="0" smtClean="0"/>
              <a:t>1. </a:t>
            </a:r>
            <a:r>
              <a:rPr lang="ko-KR" altLang="en-US" sz="1100" dirty="0" smtClean="0"/>
              <a:t>신청 내역 및 처리단계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진행상황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를 확인하려면 </a:t>
            </a:r>
            <a:r>
              <a:rPr lang="en-US" altLang="ko-KR" sz="1100" dirty="0" smtClean="0"/>
              <a:t>        </a:t>
            </a:r>
            <a:r>
              <a:rPr lang="ko-KR" altLang="en-US" sz="1100" dirty="0" smtClean="0"/>
              <a:t>기초정보 변경요청 조회</a:t>
            </a:r>
            <a:r>
              <a:rPr lang="en-US" altLang="ko-KR" sz="1100" dirty="0" smtClean="0"/>
              <a:t>/</a:t>
            </a:r>
            <a:r>
              <a:rPr lang="ko-KR" altLang="en-US" sz="1100" dirty="0" smtClean="0"/>
              <a:t>수정 클릭</a:t>
            </a:r>
            <a:endParaRPr lang="en-US" altLang="ko-KR" sz="1100" dirty="0" smtClean="0"/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r>
              <a:rPr lang="en-US" altLang="ko-KR" sz="1100" dirty="0" smtClean="0"/>
              <a:t>2. </a:t>
            </a:r>
            <a:r>
              <a:rPr lang="ko-KR" altLang="en-US" sz="1100" dirty="0" smtClean="0"/>
              <a:t>상세내역을 확인하려면        상세보기 클릭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 상세화면 전환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내용 확인 가능</a:t>
            </a:r>
            <a:endParaRPr lang="en-US" altLang="ko-KR" sz="1100" dirty="0" smtClean="0"/>
          </a:p>
          <a:p>
            <a:endParaRPr lang="en-US" altLang="ko-KR" sz="1100" dirty="0"/>
          </a:p>
          <a:p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100" dirty="0" smtClean="0"/>
              <a:t>공단 담당자 접수 전까지는 회수가 가능합니다</a:t>
            </a:r>
            <a:r>
              <a:rPr lang="en-US" altLang="ko-KR" sz="1100" dirty="0"/>
              <a:t>.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회수를 원할 시에는 상세화면에서         회수 버튼을 클릭합니다</a:t>
            </a:r>
            <a:r>
              <a:rPr lang="en-US" altLang="ko-KR" sz="1000" dirty="0" smtClean="0"/>
              <a:t>.</a:t>
            </a:r>
          </a:p>
          <a:p>
            <a:endParaRPr lang="en-US" altLang="ko-KR" sz="10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219919" y="1700481"/>
            <a:ext cx="1573392" cy="3134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69589" y="1547797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7" name="타원 16"/>
          <p:cNvSpPr/>
          <p:nvPr/>
        </p:nvSpPr>
        <p:spPr>
          <a:xfrm>
            <a:off x="3827598" y="5634393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1" name="직사각형 10"/>
          <p:cNvSpPr/>
          <p:nvPr/>
        </p:nvSpPr>
        <p:spPr>
          <a:xfrm>
            <a:off x="2273384" y="3360418"/>
            <a:ext cx="434339" cy="2701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2285999" y="5978915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9" name="타원 18"/>
          <p:cNvSpPr/>
          <p:nvPr/>
        </p:nvSpPr>
        <p:spPr>
          <a:xfrm>
            <a:off x="2052598" y="3213210"/>
            <a:ext cx="330726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위로 굽은 화살표 20"/>
          <p:cNvSpPr/>
          <p:nvPr/>
        </p:nvSpPr>
        <p:spPr>
          <a:xfrm rot="5400000">
            <a:off x="3895603" y="2132117"/>
            <a:ext cx="497281" cy="3389705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5999021" y="6314452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219919" y="254636"/>
            <a:ext cx="3515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지정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사업장일반폐기물</a:t>
            </a:r>
            <a:endParaRPr lang="ko-KR" altLang="en-US" sz="14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556" y="1370974"/>
            <a:ext cx="6077407" cy="3978888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5" name="직사각형 4"/>
          <p:cNvSpPr/>
          <p:nvPr/>
        </p:nvSpPr>
        <p:spPr>
          <a:xfrm>
            <a:off x="11488801" y="1771746"/>
            <a:ext cx="534573" cy="2267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1349771" y="1640346"/>
            <a:ext cx="273327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2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- 8 -</a:t>
            </a:r>
            <a:endParaRPr lang="ko-KR" altLang="en-US" dirty="0"/>
          </a:p>
        </p:txBody>
      </p:sp>
      <p:sp>
        <p:nvSpPr>
          <p:cNvPr id="23" name="TextBox 8"/>
          <p:cNvSpPr txBox="1"/>
          <p:nvPr/>
        </p:nvSpPr>
        <p:spPr>
          <a:xfrm>
            <a:off x="2799453" y="4182008"/>
            <a:ext cx="382383" cy="107722"/>
          </a:xfrm>
          <a:prstGeom prst="rect">
            <a:avLst/>
          </a:prstGeom>
          <a:solidFill>
            <a:srgbClr val="F2F2F2"/>
          </a:solidFill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700" b="1" dirty="0" smtClean="0">
                <a:solidFill>
                  <a:srgbClr val="AA7D6C"/>
                </a:solidFill>
              </a:rPr>
              <a:t>보완요청</a:t>
            </a:r>
            <a:endParaRPr lang="ko-KR" altLang="en-US" sz="700" b="1" dirty="0">
              <a:solidFill>
                <a:srgbClr val="AA7D6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65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65" y="742961"/>
            <a:ext cx="10731730" cy="46249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9919" y="254636"/>
            <a:ext cx="3515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지정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사업장일반폐기물</a:t>
            </a:r>
            <a:endParaRPr lang="ko-KR" altLang="en-US" sz="1400" dirty="0"/>
          </a:p>
        </p:txBody>
      </p:sp>
      <p:sp>
        <p:nvSpPr>
          <p:cNvPr id="3" name="직사각형 2"/>
          <p:cNvSpPr/>
          <p:nvPr/>
        </p:nvSpPr>
        <p:spPr>
          <a:xfrm>
            <a:off x="556798" y="1680361"/>
            <a:ext cx="1305868" cy="21759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003173" y="2339773"/>
            <a:ext cx="698269" cy="1920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65265" y="5659475"/>
            <a:ext cx="10653068" cy="1107996"/>
          </a:xfrm>
          <a:prstGeom prst="rect">
            <a:avLst/>
          </a:prstGeom>
          <a:solidFill>
            <a:srgbClr val="DEEBF7"/>
          </a:solidFill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기존에 등록된 증명서의 기초정보를 변경하고자 할 </a:t>
            </a:r>
            <a:r>
              <a:rPr lang="ko-KR" altLang="en-US" sz="1100" dirty="0">
                <a:latin typeface="HY신명조" panose="02030600000101010101" pitchFamily="18" charset="-127"/>
                <a:ea typeface="HY신명조" panose="02030600000101010101" pitchFamily="18" charset="-127"/>
              </a:rPr>
              <a:t>때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기초정보 변경요청 메뉴에서 변경하실 수 있습니다</a:t>
            </a:r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endParaRPr lang="en-US" altLang="ko-KR" sz="1100" dirty="0" smtClean="0"/>
          </a:p>
          <a:p>
            <a:endParaRPr lang="en-US" altLang="ko-KR" sz="1100" dirty="0" smtClean="0"/>
          </a:p>
          <a:p>
            <a:r>
              <a:rPr lang="en-US" altLang="ko-KR" sz="1100" dirty="0" smtClean="0"/>
              <a:t>1. </a:t>
            </a:r>
            <a:r>
              <a:rPr lang="ko-KR" altLang="en-US" sz="1100" dirty="0" smtClean="0"/>
              <a:t>기초정보관리의</a:t>
            </a:r>
            <a:r>
              <a:rPr lang="en-US" altLang="ko-KR" sz="1100" dirty="0" smtClean="0"/>
              <a:t>        </a:t>
            </a:r>
            <a:r>
              <a:rPr lang="ko-KR" altLang="en-US" sz="1100" dirty="0" smtClean="0"/>
              <a:t>기초정보 변경요청 클릭</a:t>
            </a:r>
            <a:endParaRPr lang="en-US" altLang="ko-KR" sz="1100" dirty="0" smtClean="0"/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r>
              <a:rPr lang="en-US" altLang="ko-KR" sz="1100" dirty="0" smtClean="0"/>
              <a:t>2. </a:t>
            </a:r>
            <a:r>
              <a:rPr lang="ko-KR" altLang="en-US" sz="1100" dirty="0" smtClean="0"/>
              <a:t>변경해야 할 증명서의        변경 클릭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변경 클릭 시 세부내역 입력 화면 전환</a:t>
            </a:r>
            <a:r>
              <a:rPr lang="en-US" altLang="ko-KR" sz="1100" dirty="0" smtClean="0"/>
              <a:t>)</a:t>
            </a:r>
          </a:p>
          <a:p>
            <a:pPr marL="228600" indent="-228600">
              <a:buAutoNum type="arabicPeriod" startAt="2"/>
            </a:pPr>
            <a:endParaRPr lang="en-US" altLang="ko-KR" sz="1100" dirty="0" smtClean="0"/>
          </a:p>
        </p:txBody>
      </p:sp>
      <p:sp>
        <p:nvSpPr>
          <p:cNvPr id="8" name="타원 7"/>
          <p:cNvSpPr/>
          <p:nvPr/>
        </p:nvSpPr>
        <p:spPr>
          <a:xfrm>
            <a:off x="406468" y="1506626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9" name="타원 8"/>
          <p:cNvSpPr/>
          <p:nvPr/>
        </p:nvSpPr>
        <p:spPr>
          <a:xfrm>
            <a:off x="1890036" y="2172985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0" name="타원 9"/>
          <p:cNvSpPr/>
          <p:nvPr/>
        </p:nvSpPr>
        <p:spPr>
          <a:xfrm>
            <a:off x="1862666" y="5984865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2" name="타원 11"/>
          <p:cNvSpPr/>
          <p:nvPr/>
        </p:nvSpPr>
        <p:spPr>
          <a:xfrm>
            <a:off x="2250604" y="6327444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258" y="2684821"/>
            <a:ext cx="7203308" cy="2683046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2" name="오른쪽으로 구부러진 화살표 1"/>
          <p:cNvSpPr/>
          <p:nvPr/>
        </p:nvSpPr>
        <p:spPr>
          <a:xfrm rot="18949109">
            <a:off x="2299142" y="2521286"/>
            <a:ext cx="649697" cy="1302314"/>
          </a:xfrm>
          <a:prstGeom prst="curvedRightArrow">
            <a:avLst>
              <a:gd name="adj1" fmla="val 15544"/>
              <a:gd name="adj2" fmla="val 32748"/>
              <a:gd name="adj3" fmla="val 337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- 9 -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795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772" y="652911"/>
            <a:ext cx="7581007" cy="483446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521" y="5528392"/>
            <a:ext cx="10640290" cy="12772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신청자정보</a:t>
            </a:r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업체정보</a:t>
            </a:r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1100" dirty="0" err="1" smtClean="0">
                <a:latin typeface="HY신명조" panose="02030600000101010101" pitchFamily="18" charset="-127"/>
                <a:ea typeface="HY신명조" panose="02030600000101010101" pitchFamily="18" charset="-127"/>
              </a:rPr>
              <a:t>배출자정보는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기존 정보가 자동으로 입력되어 있습니다</a:t>
            </a:r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en-US" altLang="ko-KR" sz="1100" dirty="0" smtClean="0"/>
          </a:p>
          <a:p>
            <a:endParaRPr lang="en-US" altLang="ko-KR" sz="1100" dirty="0"/>
          </a:p>
          <a:p>
            <a:r>
              <a:rPr lang="en-US" altLang="ko-KR" sz="1100" dirty="0" smtClean="0"/>
              <a:t>1.        </a:t>
            </a:r>
            <a:r>
              <a:rPr lang="ko-KR" altLang="en-US" sz="1100" dirty="0" smtClean="0"/>
              <a:t>신청자정보 </a:t>
            </a:r>
            <a:r>
              <a:rPr lang="en-US" altLang="ko-KR" sz="1100" dirty="0" smtClean="0"/>
              <a:t>– </a:t>
            </a:r>
            <a:r>
              <a:rPr lang="ko-KR" altLang="en-US" sz="1100" dirty="0" smtClean="0"/>
              <a:t>휴대전화번호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신청내역 등 필수 입력 사항 확인 및 수정</a:t>
            </a:r>
            <a:endParaRPr lang="en-US" altLang="ko-KR" sz="1100" dirty="0" smtClean="0"/>
          </a:p>
          <a:p>
            <a:endParaRPr lang="en-US" altLang="ko-KR" sz="1100" dirty="0"/>
          </a:p>
          <a:p>
            <a:pPr marL="228600" indent="-228600">
              <a:buAutoNum type="arabicPeriod" startAt="2"/>
            </a:pPr>
            <a:r>
              <a:rPr lang="ko-KR" altLang="en-US" sz="1100" dirty="0" smtClean="0"/>
              <a:t>      업체정보</a:t>
            </a:r>
            <a:r>
              <a:rPr lang="en-US" altLang="ko-KR" sz="1100" dirty="0" smtClean="0"/>
              <a:t>- </a:t>
            </a:r>
            <a:r>
              <a:rPr lang="ko-KR" altLang="en-US" sz="1100" dirty="0" smtClean="0"/>
              <a:t>해당 업체 및 현장에 대한 기본 정보 확인 및 수정</a:t>
            </a:r>
            <a:endParaRPr lang="en-US" altLang="ko-KR" sz="1100" dirty="0" smtClean="0"/>
          </a:p>
          <a:p>
            <a:endParaRPr lang="en-US" altLang="ko-KR" sz="1100" dirty="0"/>
          </a:p>
          <a:p>
            <a:r>
              <a:rPr lang="en-US" altLang="ko-KR" sz="1100" dirty="0" smtClean="0"/>
              <a:t>3.        </a:t>
            </a:r>
            <a:r>
              <a:rPr lang="ko-KR" altLang="en-US" sz="1100" dirty="0" err="1" smtClean="0"/>
              <a:t>배출자정보</a:t>
            </a:r>
            <a:r>
              <a:rPr lang="en-US" altLang="ko-KR" sz="1100" dirty="0" smtClean="0"/>
              <a:t>- </a:t>
            </a:r>
            <a:r>
              <a:rPr lang="ko-KR" altLang="en-US" sz="1100" dirty="0" smtClean="0"/>
              <a:t>증명서</a:t>
            </a:r>
            <a:r>
              <a:rPr lang="en-US" altLang="ko-KR" sz="1100" dirty="0" smtClean="0"/>
              <a:t>(</a:t>
            </a:r>
            <a:r>
              <a:rPr lang="ko-KR" altLang="en-US" sz="1100" dirty="0"/>
              <a:t>지정폐기물의 경우 폐기물처리계획</a:t>
            </a:r>
            <a:r>
              <a:rPr lang="en-US" altLang="ko-KR" sz="1100" dirty="0"/>
              <a:t>(</a:t>
            </a:r>
            <a:r>
              <a:rPr lang="ko-KR" altLang="en-US" sz="1100" dirty="0"/>
              <a:t>변경</a:t>
            </a:r>
            <a:r>
              <a:rPr lang="en-US" altLang="ko-KR" sz="1100" dirty="0"/>
              <a:t>)</a:t>
            </a:r>
            <a:r>
              <a:rPr lang="ko-KR" altLang="en-US" sz="1100" dirty="0" smtClean="0"/>
              <a:t>확인증명서</a:t>
            </a:r>
            <a:r>
              <a:rPr lang="en-US" altLang="ko-KR" sz="1100" dirty="0" smtClean="0"/>
              <a:t>/</a:t>
            </a:r>
            <a:r>
              <a:rPr lang="ko-KR" altLang="en-US" sz="1100" dirty="0" smtClean="0"/>
              <a:t>사업장일반폐기물의 </a:t>
            </a:r>
            <a:r>
              <a:rPr lang="ko-KR" altLang="en-US" sz="1100" dirty="0"/>
              <a:t>경우 사업장폐기물배출자 </a:t>
            </a:r>
            <a:r>
              <a:rPr lang="ko-KR" altLang="en-US" sz="1100" dirty="0" smtClean="0"/>
              <a:t>신고증명서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 정보 확인 및 수정</a:t>
            </a:r>
            <a:r>
              <a:rPr lang="en-US" altLang="ko-KR" sz="1100" dirty="0" smtClean="0"/>
              <a:t>   </a:t>
            </a:r>
            <a:endParaRPr lang="en-US" altLang="ko-KR" sz="1100" dirty="0"/>
          </a:p>
        </p:txBody>
      </p:sp>
      <p:sp>
        <p:nvSpPr>
          <p:cNvPr id="11" name="타원 10"/>
          <p:cNvSpPr/>
          <p:nvPr/>
        </p:nvSpPr>
        <p:spPr>
          <a:xfrm>
            <a:off x="866098" y="5814101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3" name="타원 12"/>
          <p:cNvSpPr/>
          <p:nvPr/>
        </p:nvSpPr>
        <p:spPr>
          <a:xfrm>
            <a:off x="867429" y="6157325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6" name="타원 15"/>
          <p:cNvSpPr/>
          <p:nvPr/>
        </p:nvSpPr>
        <p:spPr>
          <a:xfrm>
            <a:off x="866097" y="652202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3" name="직사각형 2"/>
          <p:cNvSpPr/>
          <p:nvPr/>
        </p:nvSpPr>
        <p:spPr>
          <a:xfrm>
            <a:off x="1937404" y="1458182"/>
            <a:ext cx="7860497" cy="9043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937404" y="2390772"/>
            <a:ext cx="7860497" cy="19413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937404" y="4361620"/>
            <a:ext cx="7860497" cy="112575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788654" y="1702060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타원 14"/>
          <p:cNvSpPr/>
          <p:nvPr/>
        </p:nvSpPr>
        <p:spPr>
          <a:xfrm>
            <a:off x="1788653" y="2960448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7" name="타원 16"/>
          <p:cNvSpPr/>
          <p:nvPr/>
        </p:nvSpPr>
        <p:spPr>
          <a:xfrm>
            <a:off x="1795223" y="4573876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219919" y="254636"/>
            <a:ext cx="3515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지정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사업장일반폐기물</a:t>
            </a:r>
            <a:endParaRPr lang="ko-KR" altLang="en-US" sz="1400" dirty="0"/>
          </a:p>
        </p:txBody>
      </p:sp>
      <p:sp>
        <p:nvSpPr>
          <p:cNvPr id="20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- 10 -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8761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919" y="254636"/>
            <a:ext cx="3515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지정</a:t>
            </a:r>
            <a:r>
              <a:rPr lang="en-US" altLang="ko-KR" sz="1400" dirty="0"/>
              <a:t>/</a:t>
            </a:r>
            <a:r>
              <a:rPr lang="ko-KR" altLang="en-US" sz="1400" dirty="0" smtClean="0"/>
              <a:t>사업장일반폐기물</a:t>
            </a:r>
            <a:endParaRPr lang="ko-KR" alt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490451" y="5274874"/>
            <a:ext cx="10804082" cy="1107996"/>
          </a:xfrm>
          <a:prstGeom prst="rect">
            <a:avLst/>
          </a:prstGeom>
          <a:solidFill>
            <a:srgbClr val="DEEBF7"/>
          </a:solidFill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100" dirty="0" smtClean="0"/>
              <a:t>수정할 셀 더블클릭하여 내용 수정</a:t>
            </a:r>
            <a:endParaRPr lang="en-US" altLang="ko-KR" sz="1100" dirty="0" smtClean="0"/>
          </a:p>
          <a:p>
            <a:pPr>
              <a:lnSpc>
                <a:spcPct val="150000"/>
              </a:lnSpc>
            </a:pPr>
            <a:r>
              <a:rPr lang="en-US" altLang="ko-KR" sz="1100" dirty="0" smtClean="0"/>
              <a:t>     - </a:t>
            </a:r>
            <a:r>
              <a:rPr lang="ko-KR" altLang="en-US" sz="1100" dirty="0" smtClean="0"/>
              <a:t>폐기물 종류 변경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해당 셀의 돋보기 모양을 더블클릭 후 폐기물 조회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선택</a:t>
            </a:r>
            <a:endParaRPr lang="en-US" altLang="ko-KR" sz="1100" dirty="0" smtClean="0"/>
          </a:p>
          <a:p>
            <a:pPr>
              <a:lnSpc>
                <a:spcPct val="150000"/>
              </a:lnSpc>
            </a:pPr>
            <a:r>
              <a:rPr lang="en-US" altLang="ko-KR" sz="1100" dirty="0"/>
              <a:t> </a:t>
            </a:r>
            <a:r>
              <a:rPr lang="en-US" altLang="ko-KR" sz="1100" dirty="0" smtClean="0"/>
              <a:t>    - </a:t>
            </a:r>
            <a:r>
              <a:rPr lang="ko-KR" altLang="en-US" sz="1100" dirty="0" smtClean="0"/>
              <a:t>배출량 변경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해당 셀 더블 클릭 후 배출량 변경</a:t>
            </a:r>
            <a:endParaRPr lang="en-US" altLang="ko-KR" sz="1100" dirty="0" smtClean="0"/>
          </a:p>
          <a:p>
            <a:pPr>
              <a:lnSpc>
                <a:spcPct val="150000"/>
              </a:lnSpc>
            </a:pPr>
            <a:r>
              <a:rPr lang="en-US" altLang="ko-KR" sz="1100" dirty="0"/>
              <a:t> </a:t>
            </a:r>
            <a:r>
              <a:rPr lang="en-US" altLang="ko-KR" sz="1100" dirty="0" smtClean="0"/>
              <a:t>    - </a:t>
            </a:r>
            <a:r>
              <a:rPr lang="ko-KR" altLang="en-US" sz="1100" dirty="0" smtClean="0"/>
              <a:t>운반</a:t>
            </a:r>
            <a:r>
              <a:rPr lang="en-US" altLang="ko-KR" sz="1100" dirty="0" smtClean="0"/>
              <a:t>/</a:t>
            </a:r>
            <a:r>
              <a:rPr lang="ko-KR" altLang="en-US" sz="1100" dirty="0" smtClean="0"/>
              <a:t>처리자 변경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해당 셀의 돋보기 모양을 더블클릭</a:t>
            </a:r>
            <a:r>
              <a:rPr lang="en-US" altLang="ko-KR" sz="1100" dirty="0"/>
              <a:t> </a:t>
            </a:r>
            <a:r>
              <a:rPr lang="ko-KR" altLang="en-US" sz="1100" dirty="0" smtClean="0"/>
              <a:t>후 업체 조회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조회된 업체 선택</a:t>
            </a:r>
            <a:r>
              <a:rPr lang="en-US" altLang="ko-KR" sz="1100" dirty="0" smtClean="0"/>
              <a:t>    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070" y="1197964"/>
            <a:ext cx="9029700" cy="136207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723" y="2560039"/>
            <a:ext cx="4273406" cy="2475601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6" name="직사각형 5"/>
          <p:cNvSpPr/>
          <p:nvPr/>
        </p:nvSpPr>
        <p:spPr>
          <a:xfrm>
            <a:off x="6916234" y="2184400"/>
            <a:ext cx="249549" cy="2963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왼쪽으로 구부러진 화살표 6"/>
          <p:cNvSpPr/>
          <p:nvPr/>
        </p:nvSpPr>
        <p:spPr>
          <a:xfrm rot="262097">
            <a:off x="7084718" y="2320258"/>
            <a:ext cx="530767" cy="119380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- 11 -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6525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556256" y="4564163"/>
            <a:ext cx="10821789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200" dirty="0" smtClean="0"/>
          </a:p>
          <a:p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 smtClean="0"/>
              <a:t>증명서의 기초정보를 입력 한 후 해당 해당증명서</a:t>
            </a:r>
            <a:r>
              <a:rPr lang="en-US" altLang="ko-KR" sz="1200" dirty="0" smtClean="0"/>
              <a:t>(</a:t>
            </a:r>
            <a:r>
              <a:rPr lang="ko-KR" altLang="en-US" sz="1200" dirty="0"/>
              <a:t>지정폐기물의 경우 폐기물처리계획</a:t>
            </a:r>
            <a:r>
              <a:rPr lang="en-US" altLang="ko-KR" sz="1200" dirty="0"/>
              <a:t>(</a:t>
            </a:r>
            <a:r>
              <a:rPr lang="ko-KR" altLang="en-US" sz="1200" dirty="0"/>
              <a:t>변경</a:t>
            </a:r>
            <a:r>
              <a:rPr lang="en-US" altLang="ko-KR" sz="1200" dirty="0"/>
              <a:t>)</a:t>
            </a:r>
            <a:r>
              <a:rPr lang="ko-KR" altLang="en-US" sz="1200" dirty="0"/>
              <a:t>확인증명서 </a:t>
            </a:r>
            <a:r>
              <a:rPr lang="en-US" altLang="ko-KR" sz="1200" dirty="0"/>
              <a:t>/ </a:t>
            </a:r>
            <a:r>
              <a:rPr lang="ko-KR" altLang="en-US" sz="1200" dirty="0"/>
              <a:t>사업장일반폐기물의 경우 사업장폐기물배출자 </a:t>
            </a:r>
            <a:r>
              <a:rPr lang="ko-KR" altLang="en-US" sz="1200" dirty="0" smtClean="0"/>
              <a:t>        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  <a:r>
              <a:rPr lang="ko-KR" altLang="en-US" sz="1200" dirty="0" smtClean="0"/>
              <a:t>신고증명서</a:t>
            </a:r>
            <a:r>
              <a:rPr lang="en-US" altLang="ko-KR" sz="1200" dirty="0" smtClean="0"/>
              <a:t>)</a:t>
            </a:r>
            <a:r>
              <a:rPr lang="ko-KR" altLang="en-US" sz="1200" dirty="0"/>
              <a:t>를</a:t>
            </a:r>
            <a:r>
              <a:rPr lang="ko-KR" altLang="en-US" sz="1200" dirty="0" smtClean="0"/>
              <a:t> </a:t>
            </a:r>
            <a:r>
              <a:rPr lang="ko-KR" altLang="en-US" sz="1200" b="1" dirty="0" err="1" smtClean="0"/>
              <a:t>파일첨부</a:t>
            </a:r>
            <a:r>
              <a:rPr lang="ko-KR" altLang="en-US" sz="1200" dirty="0" err="1" smtClean="0"/>
              <a:t>하거나</a:t>
            </a:r>
            <a:r>
              <a:rPr lang="ko-KR" altLang="en-US" sz="1200" dirty="0" smtClean="0"/>
              <a:t> </a:t>
            </a:r>
            <a:r>
              <a:rPr lang="ko-KR" altLang="en-US" sz="1200" b="1" dirty="0" smtClean="0"/>
              <a:t>팩스로 송부</a:t>
            </a:r>
            <a:r>
              <a:rPr lang="en-US" altLang="ko-KR" sz="1200" dirty="0" smtClean="0"/>
              <a:t>(</a:t>
            </a:r>
            <a:r>
              <a:rPr lang="ko-KR" altLang="en-US" sz="1200" dirty="0"/>
              <a:t>관할 </a:t>
            </a:r>
            <a:r>
              <a:rPr lang="ko-KR" altLang="en-US" sz="1200" dirty="0" smtClean="0"/>
              <a:t>지역본부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하셔야 합니다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1. </a:t>
            </a:r>
            <a:r>
              <a:rPr lang="ko-KR" altLang="en-US" sz="1200" dirty="0" smtClean="0"/>
              <a:t>파일첨부의 경우        </a:t>
            </a:r>
            <a:r>
              <a:rPr lang="ko-KR" altLang="en-US" sz="1200" dirty="0" err="1" smtClean="0"/>
              <a:t>파일올리기</a:t>
            </a:r>
            <a:r>
              <a:rPr lang="ko-KR" altLang="en-US" sz="1200" dirty="0" smtClean="0"/>
              <a:t> 클릭</a:t>
            </a:r>
            <a:r>
              <a:rPr lang="en-US" altLang="ko-KR" sz="1200" dirty="0" smtClean="0"/>
              <a:t>,        </a:t>
            </a:r>
            <a:r>
              <a:rPr lang="ko-KR" altLang="en-US" sz="1200" dirty="0" smtClean="0"/>
              <a:t>찾아보기를 클릭하여 해당 증명서 선택 후        업로드버튼 클릭</a:t>
            </a:r>
            <a:endParaRPr lang="en-US" altLang="ko-KR" sz="1200" dirty="0" smtClean="0"/>
          </a:p>
          <a:p>
            <a:pPr marL="228600" indent="-228600">
              <a:buAutoNum type="arabicPeriod"/>
            </a:pPr>
            <a:endParaRPr lang="en-US" altLang="ko-KR" sz="1200" dirty="0"/>
          </a:p>
          <a:p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 smtClean="0"/>
              <a:t>첨부 파일의 총 크기는 </a:t>
            </a:r>
            <a:r>
              <a:rPr lang="en-US" altLang="ko-KR" sz="1200" dirty="0" smtClean="0"/>
              <a:t>10MB</a:t>
            </a:r>
            <a:r>
              <a:rPr lang="ko-KR" altLang="en-US" sz="1200" dirty="0" smtClean="0"/>
              <a:t>이하만 업로드 가능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87" y="885551"/>
            <a:ext cx="10273839" cy="145240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924" y="2337955"/>
            <a:ext cx="4867275" cy="1704109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1" name="직사각형 10"/>
          <p:cNvSpPr/>
          <p:nvPr/>
        </p:nvSpPr>
        <p:spPr>
          <a:xfrm>
            <a:off x="5049982" y="1288473"/>
            <a:ext cx="1392382" cy="3844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오른쪽으로 구부러진 화살표 11"/>
          <p:cNvSpPr/>
          <p:nvPr/>
        </p:nvSpPr>
        <p:spPr>
          <a:xfrm rot="20661788">
            <a:off x="4743203" y="1549215"/>
            <a:ext cx="613557" cy="131719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901229" y="1142259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4" name="타원 13"/>
          <p:cNvSpPr/>
          <p:nvPr/>
        </p:nvSpPr>
        <p:spPr>
          <a:xfrm>
            <a:off x="2040267" y="5297306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직사각형 14"/>
          <p:cNvSpPr/>
          <p:nvPr/>
        </p:nvSpPr>
        <p:spPr>
          <a:xfrm>
            <a:off x="8468591" y="3252874"/>
            <a:ext cx="893618" cy="2360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3641856" y="5308788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직사각형 17"/>
          <p:cNvSpPr/>
          <p:nvPr/>
        </p:nvSpPr>
        <p:spPr>
          <a:xfrm>
            <a:off x="8198427" y="2883157"/>
            <a:ext cx="987137" cy="2652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8198427" y="3239507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타원 19"/>
          <p:cNvSpPr/>
          <p:nvPr/>
        </p:nvSpPr>
        <p:spPr>
          <a:xfrm>
            <a:off x="6931440" y="5308788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타원 20"/>
          <p:cNvSpPr/>
          <p:nvPr/>
        </p:nvSpPr>
        <p:spPr>
          <a:xfrm>
            <a:off x="8104909" y="2723546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219919" y="254636"/>
            <a:ext cx="3515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지정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사업장일반폐기물</a:t>
            </a:r>
            <a:endParaRPr lang="ko-KR" altLang="en-US" sz="1400" dirty="0"/>
          </a:p>
        </p:txBody>
      </p:sp>
      <p:sp>
        <p:nvSpPr>
          <p:cNvPr id="23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- 12 -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4801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32" y="571916"/>
            <a:ext cx="5338235" cy="466901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120" y="457200"/>
            <a:ext cx="5485413" cy="478372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6305" y="5311831"/>
            <a:ext cx="10576268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1. </a:t>
            </a:r>
            <a:r>
              <a:rPr lang="ko-KR" altLang="en-US" sz="1200" dirty="0" smtClean="0"/>
              <a:t>증명서의 내용을 모두 입력한 후 우측 상단의        저장 버튼 클릭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팝업창이</a:t>
            </a:r>
            <a:r>
              <a:rPr lang="ko-KR" altLang="en-US" sz="1200" dirty="0" smtClean="0"/>
              <a:t> 뜨면        확인 버튼 클릭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2. </a:t>
            </a:r>
            <a:r>
              <a:rPr lang="ko-KR" altLang="en-US" sz="1200" dirty="0" smtClean="0"/>
              <a:t>저장 완료 후 변경신청 버튼이 활성화되면       변경신청 클릭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팝업창이</a:t>
            </a:r>
            <a:r>
              <a:rPr lang="ko-KR" altLang="en-US" sz="1200" dirty="0" smtClean="0"/>
              <a:t> 뜨면        확인 버튼 클릭</a:t>
            </a:r>
            <a:endParaRPr lang="en-US" altLang="ko-KR" sz="1200" dirty="0" smtClean="0"/>
          </a:p>
          <a:p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ko-KR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저장하지 않은 내용은 변경신청 시 적용되지 않으니 변경 사항이 있을 경우 반드시 저장 완료 후 변경신청 하시기 바랍니다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r>
              <a:rPr lang="ko-KR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삭제를 원할 경우        삭제버튼을 클릭합니다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</a:p>
          <a:p>
            <a:r>
              <a:rPr lang="ko-KR" altLang="ko-KR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en-US" altLang="ko-KR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신청이 완료되었을 경우 </a:t>
            </a:r>
            <a:r>
              <a:rPr lang="ko-KR" altLang="en-US" sz="1200" b="1" dirty="0" err="1">
                <a:latin typeface="HY신명조" panose="02030600000101010101" pitchFamily="18" charset="-127"/>
                <a:ea typeface="HY신명조" panose="02030600000101010101" pitchFamily="18" charset="-127"/>
              </a:rPr>
              <a:t>알림톡</a:t>
            </a:r>
            <a:r>
              <a:rPr lang="ko-KR" altLang="en-US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 또는 </a:t>
            </a:r>
            <a:r>
              <a:rPr lang="ko-KR" altLang="en-US" sz="1200" b="1" dirty="0" err="1">
                <a:latin typeface="HY신명조" panose="02030600000101010101" pitchFamily="18" charset="-127"/>
                <a:ea typeface="HY신명조" panose="02030600000101010101" pitchFamily="18" charset="-127"/>
              </a:rPr>
              <a:t>문자메세지가</a:t>
            </a:r>
            <a:r>
              <a:rPr lang="ko-KR" altLang="en-US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 발송됩니다</a:t>
            </a:r>
            <a:r>
              <a:rPr lang="en-US" altLang="ko-KR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휴대전화번호를 꼭 확인해주시기 바랍니다</a:t>
            </a:r>
            <a:r>
              <a:rPr lang="en-US" altLang="ko-KR" sz="1200" b="1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en-US" altLang="ko-KR" sz="1200" b="1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076902" y="984692"/>
            <a:ext cx="511096" cy="2164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0672236" y="848901"/>
            <a:ext cx="622457" cy="2236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오른쪽 화살표 9"/>
          <p:cNvSpPr/>
          <p:nvPr/>
        </p:nvSpPr>
        <p:spPr>
          <a:xfrm>
            <a:off x="5775098" y="2675466"/>
            <a:ext cx="541192" cy="4270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732583" y="2395822"/>
            <a:ext cx="1156999" cy="1034836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854479" y="3190221"/>
            <a:ext cx="467694" cy="1983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7306733" y="2277533"/>
            <a:ext cx="2286000" cy="110445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8592086" y="3141840"/>
            <a:ext cx="437905" cy="16119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5014441" y="886634"/>
            <a:ext cx="248479" cy="197445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7" name="타원 16"/>
          <p:cNvSpPr/>
          <p:nvPr/>
        </p:nvSpPr>
        <p:spPr>
          <a:xfrm>
            <a:off x="1732583" y="3106833"/>
            <a:ext cx="273327" cy="21719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타원 17"/>
          <p:cNvSpPr/>
          <p:nvPr/>
        </p:nvSpPr>
        <p:spPr>
          <a:xfrm>
            <a:off x="4089132" y="5337610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9" name="타원 18"/>
          <p:cNvSpPr/>
          <p:nvPr/>
        </p:nvSpPr>
        <p:spPr>
          <a:xfrm>
            <a:off x="6608618" y="5337611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타원 19"/>
          <p:cNvSpPr/>
          <p:nvPr/>
        </p:nvSpPr>
        <p:spPr>
          <a:xfrm>
            <a:off x="10629905" y="683826"/>
            <a:ext cx="273327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타원 20"/>
          <p:cNvSpPr/>
          <p:nvPr/>
        </p:nvSpPr>
        <p:spPr>
          <a:xfrm>
            <a:off x="3840427" y="5718639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2" name="타원 21"/>
          <p:cNvSpPr/>
          <p:nvPr/>
        </p:nvSpPr>
        <p:spPr>
          <a:xfrm>
            <a:off x="6282557" y="5710173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3" name="타원 22"/>
          <p:cNvSpPr/>
          <p:nvPr/>
        </p:nvSpPr>
        <p:spPr>
          <a:xfrm>
            <a:off x="8452876" y="2975563"/>
            <a:ext cx="259323" cy="21719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219919" y="254636"/>
            <a:ext cx="3515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지정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사업장일반폐기물</a:t>
            </a:r>
            <a:endParaRPr lang="ko-KR" altLang="en-US" sz="1400" dirty="0"/>
          </a:p>
        </p:txBody>
      </p:sp>
      <p:sp>
        <p:nvSpPr>
          <p:cNvPr id="25" name="직사각형 24"/>
          <p:cNvSpPr/>
          <p:nvPr/>
        </p:nvSpPr>
        <p:spPr>
          <a:xfrm>
            <a:off x="11342738" y="851967"/>
            <a:ext cx="544464" cy="2236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/>
          <p:cNvSpPr/>
          <p:nvPr/>
        </p:nvSpPr>
        <p:spPr>
          <a:xfrm>
            <a:off x="11343398" y="682545"/>
            <a:ext cx="283745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sp>
        <p:nvSpPr>
          <p:cNvPr id="27" name="타원 26"/>
          <p:cNvSpPr/>
          <p:nvPr/>
        </p:nvSpPr>
        <p:spPr>
          <a:xfrm>
            <a:off x="2188777" y="6334314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sp>
        <p:nvSpPr>
          <p:cNvPr id="2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- 13 -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2403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28" y="708109"/>
            <a:ext cx="8829969" cy="391950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25780" y="5484567"/>
            <a:ext cx="10696400" cy="12695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100" dirty="0" smtClean="0"/>
          </a:p>
          <a:p>
            <a:r>
              <a:rPr lang="en-US" altLang="ko-KR" sz="1100" dirty="0" smtClean="0"/>
              <a:t>1. </a:t>
            </a:r>
            <a:r>
              <a:rPr lang="ko-KR" altLang="en-US" sz="1100" dirty="0" smtClean="0"/>
              <a:t>신청 내역 및 처리단계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진행상황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를 확인하려면 </a:t>
            </a:r>
            <a:r>
              <a:rPr lang="en-US" altLang="ko-KR" sz="1100" dirty="0" smtClean="0"/>
              <a:t>        </a:t>
            </a:r>
            <a:r>
              <a:rPr lang="ko-KR" altLang="en-US" sz="1100" dirty="0" smtClean="0"/>
              <a:t>기초정보 변경요청 조회</a:t>
            </a:r>
            <a:r>
              <a:rPr lang="en-US" altLang="ko-KR" sz="1100" dirty="0" smtClean="0"/>
              <a:t>/</a:t>
            </a:r>
            <a:r>
              <a:rPr lang="ko-KR" altLang="en-US" sz="1100" dirty="0" smtClean="0"/>
              <a:t>수정 클릭</a:t>
            </a:r>
            <a:endParaRPr lang="en-US" altLang="ko-KR" sz="1100" dirty="0" smtClean="0"/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r>
              <a:rPr lang="en-US" altLang="ko-KR" sz="1100" dirty="0" smtClean="0"/>
              <a:t>2. </a:t>
            </a:r>
            <a:r>
              <a:rPr lang="ko-KR" altLang="en-US" sz="1100" dirty="0" smtClean="0"/>
              <a:t>상세내역을 확인하려면        상세보기 클릭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 상세화면 전환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내용 확인 가능</a:t>
            </a:r>
            <a:endParaRPr lang="en-US" altLang="ko-KR" sz="1100" dirty="0" smtClean="0"/>
          </a:p>
          <a:p>
            <a:endParaRPr lang="en-US" altLang="ko-KR" sz="1100" dirty="0"/>
          </a:p>
          <a:p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100" dirty="0" smtClean="0"/>
              <a:t>공단 담당자 접수 전까지는 회수가 가능합니다</a:t>
            </a:r>
            <a:r>
              <a:rPr lang="en-US" altLang="ko-KR" sz="1100" dirty="0"/>
              <a:t>.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회수를 원할 시에는 상세화면에서         회수 버튼을 클릭합니다</a:t>
            </a:r>
            <a:r>
              <a:rPr lang="en-US" altLang="ko-KR" sz="1000" dirty="0" smtClean="0"/>
              <a:t>.</a:t>
            </a:r>
          </a:p>
          <a:p>
            <a:endParaRPr lang="en-US" altLang="ko-KR" sz="10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219919" y="1700481"/>
            <a:ext cx="1573392" cy="3134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69589" y="1547797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7" name="타원 16"/>
          <p:cNvSpPr/>
          <p:nvPr/>
        </p:nvSpPr>
        <p:spPr>
          <a:xfrm>
            <a:off x="3827598" y="5634393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1" name="직사각형 10"/>
          <p:cNvSpPr/>
          <p:nvPr/>
        </p:nvSpPr>
        <p:spPr>
          <a:xfrm>
            <a:off x="2273384" y="3360418"/>
            <a:ext cx="434339" cy="2701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2285999" y="5978915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9" name="타원 18"/>
          <p:cNvSpPr/>
          <p:nvPr/>
        </p:nvSpPr>
        <p:spPr>
          <a:xfrm>
            <a:off x="2052598" y="3213210"/>
            <a:ext cx="330726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위로 굽은 화살표 20"/>
          <p:cNvSpPr/>
          <p:nvPr/>
        </p:nvSpPr>
        <p:spPr>
          <a:xfrm rot="5400000">
            <a:off x="3895603" y="2132117"/>
            <a:ext cx="497281" cy="3389705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5999021" y="6314452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219919" y="254636"/>
            <a:ext cx="35157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지정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사업장일반폐기물</a:t>
            </a:r>
            <a:endParaRPr lang="ko-KR" altLang="en-US" sz="14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556" y="1370974"/>
            <a:ext cx="6077407" cy="3978888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5" name="직사각형 4"/>
          <p:cNvSpPr/>
          <p:nvPr/>
        </p:nvSpPr>
        <p:spPr>
          <a:xfrm>
            <a:off x="11488801" y="1771746"/>
            <a:ext cx="534573" cy="2267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1349771" y="1640346"/>
            <a:ext cx="273327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2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- 14 -</a:t>
            </a:r>
            <a:endParaRPr lang="ko-KR" altLang="en-US" dirty="0"/>
          </a:p>
        </p:txBody>
      </p:sp>
      <p:sp>
        <p:nvSpPr>
          <p:cNvPr id="23" name="TextBox 8"/>
          <p:cNvSpPr txBox="1"/>
          <p:nvPr/>
        </p:nvSpPr>
        <p:spPr>
          <a:xfrm>
            <a:off x="2799453" y="4185798"/>
            <a:ext cx="382383" cy="107722"/>
          </a:xfrm>
          <a:prstGeom prst="rect">
            <a:avLst/>
          </a:prstGeom>
          <a:solidFill>
            <a:srgbClr val="F2F2F2"/>
          </a:solidFill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700" b="1" dirty="0" smtClean="0">
                <a:solidFill>
                  <a:srgbClr val="855F4F"/>
                </a:solidFill>
              </a:rPr>
              <a:t>보완요청</a:t>
            </a:r>
            <a:endParaRPr lang="ko-KR" altLang="en-US" sz="700" b="1" dirty="0">
              <a:solidFill>
                <a:srgbClr val="855F4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27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03" y="751665"/>
            <a:ext cx="8728899" cy="26582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9919" y="254636"/>
            <a:ext cx="42258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공동배출업체 </a:t>
            </a:r>
            <a:r>
              <a:rPr lang="ko-KR" altLang="en-US" sz="1400" dirty="0" err="1" smtClean="0"/>
              <a:t>회원사</a:t>
            </a:r>
            <a:r>
              <a:rPr lang="ko-KR" altLang="en-US" sz="1400" dirty="0" smtClean="0"/>
              <a:t> 추가 방법</a:t>
            </a:r>
            <a:endParaRPr lang="ko-KR" altLang="en-US" sz="1400" dirty="0"/>
          </a:p>
        </p:txBody>
      </p:sp>
      <p:sp>
        <p:nvSpPr>
          <p:cNvPr id="7" name="직사각형 6"/>
          <p:cNvSpPr/>
          <p:nvPr/>
        </p:nvSpPr>
        <p:spPr>
          <a:xfrm>
            <a:off x="370249" y="1724214"/>
            <a:ext cx="1533160" cy="23732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119676" y="2254755"/>
            <a:ext cx="506404" cy="1854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84149" y="5593105"/>
            <a:ext cx="10653068" cy="1107996"/>
          </a:xfrm>
          <a:prstGeom prst="rect">
            <a:avLst/>
          </a:prstGeom>
          <a:solidFill>
            <a:srgbClr val="DEEBF7"/>
          </a:solidFill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기존에 등록된 증명서의 기초정보를 변경하고자 할 </a:t>
            </a:r>
            <a:r>
              <a:rPr lang="ko-KR" altLang="en-US" sz="1100" dirty="0">
                <a:latin typeface="HY신명조" panose="02030600000101010101" pitchFamily="18" charset="-127"/>
                <a:ea typeface="HY신명조" panose="02030600000101010101" pitchFamily="18" charset="-127"/>
              </a:rPr>
              <a:t>때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기초정보 변경요청 메뉴에서 변경하실 수 있습니다</a:t>
            </a:r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endParaRPr lang="en-US" altLang="ko-KR" sz="1100" dirty="0" smtClean="0"/>
          </a:p>
          <a:p>
            <a:endParaRPr lang="en-US" altLang="ko-KR" sz="1100" dirty="0" smtClean="0"/>
          </a:p>
          <a:p>
            <a:r>
              <a:rPr lang="en-US" altLang="ko-KR" sz="1100" dirty="0" smtClean="0"/>
              <a:t>1. </a:t>
            </a:r>
            <a:r>
              <a:rPr lang="ko-KR" altLang="en-US" sz="1100" dirty="0" smtClean="0"/>
              <a:t>기초정보관리의</a:t>
            </a:r>
            <a:r>
              <a:rPr lang="en-US" altLang="ko-KR" sz="1100" dirty="0" smtClean="0"/>
              <a:t>        </a:t>
            </a:r>
            <a:r>
              <a:rPr lang="ko-KR" altLang="en-US" sz="1100" dirty="0" smtClean="0"/>
              <a:t>기초정보 변경요청 클릭</a:t>
            </a:r>
            <a:endParaRPr lang="en-US" altLang="ko-KR" sz="1100" dirty="0" smtClean="0"/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r>
              <a:rPr lang="en-US" altLang="ko-KR" sz="1100" dirty="0" smtClean="0"/>
              <a:t>2. </a:t>
            </a:r>
            <a:r>
              <a:rPr lang="ko-KR" altLang="en-US" sz="1100" dirty="0" smtClean="0"/>
              <a:t>변경해야 할 증명서의        변경 클릭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변경 클릭 시 세부내역 입력 화면 전환</a:t>
            </a:r>
            <a:r>
              <a:rPr lang="en-US" altLang="ko-KR" sz="1100" dirty="0" smtClean="0"/>
              <a:t>)</a:t>
            </a:r>
          </a:p>
          <a:p>
            <a:pPr marL="228600" indent="-228600">
              <a:buAutoNum type="arabicPeriod" startAt="2"/>
            </a:pPr>
            <a:endParaRPr lang="en-US" altLang="ko-KR" sz="1100" dirty="0" smtClean="0"/>
          </a:p>
        </p:txBody>
      </p:sp>
      <p:sp>
        <p:nvSpPr>
          <p:cNvPr id="9" name="타원 8"/>
          <p:cNvSpPr/>
          <p:nvPr/>
        </p:nvSpPr>
        <p:spPr>
          <a:xfrm>
            <a:off x="219919" y="1580074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0" name="타원 9"/>
          <p:cNvSpPr/>
          <p:nvPr/>
        </p:nvSpPr>
        <p:spPr>
          <a:xfrm>
            <a:off x="1804268" y="5928547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1" name="타원 10"/>
          <p:cNvSpPr/>
          <p:nvPr/>
        </p:nvSpPr>
        <p:spPr>
          <a:xfrm>
            <a:off x="2179484" y="6269489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2" name="타원 11"/>
          <p:cNvSpPr/>
          <p:nvPr/>
        </p:nvSpPr>
        <p:spPr>
          <a:xfrm>
            <a:off x="1953291" y="2094190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028" y="2524800"/>
            <a:ext cx="5361038" cy="2883951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5" name="오른쪽으로 구부러진 화살표 14"/>
          <p:cNvSpPr/>
          <p:nvPr/>
        </p:nvSpPr>
        <p:spPr>
          <a:xfrm rot="19268413">
            <a:off x="2277042" y="2408053"/>
            <a:ext cx="620328" cy="1375720"/>
          </a:xfrm>
          <a:prstGeom prst="curvedRightArrow">
            <a:avLst>
              <a:gd name="adj1" fmla="val 15544"/>
              <a:gd name="adj2" fmla="val 32748"/>
              <a:gd name="adj3" fmla="val 337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- 15 -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1225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그림 4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710" y="595823"/>
            <a:ext cx="9070880" cy="1494016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662887" y="590917"/>
            <a:ext cx="830522" cy="23419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627828" y="5103674"/>
            <a:ext cx="10658239" cy="15465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100" b="1" dirty="0" smtClean="0"/>
          </a:p>
          <a:p>
            <a:r>
              <a:rPr lang="ko-KR" altLang="en-US" sz="1100" b="1" dirty="0" smtClean="0"/>
              <a:t> </a:t>
            </a:r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ko-KR" altLang="en-US" sz="1200" dirty="0" smtClean="0"/>
              <a:t> </a:t>
            </a:r>
            <a:r>
              <a:rPr lang="ko-KR" altLang="en-US" sz="1200" dirty="0" err="1" smtClean="0"/>
              <a:t>회원사</a:t>
            </a:r>
            <a:r>
              <a:rPr lang="ko-KR" altLang="en-US" sz="1200" dirty="0" smtClean="0"/>
              <a:t> </a:t>
            </a:r>
            <a:r>
              <a:rPr lang="ko-KR" altLang="en-US" sz="1200" dirty="0"/>
              <a:t>추가의 경우 추가 기능을 이용하여 직접 입력하거나 </a:t>
            </a:r>
            <a:r>
              <a:rPr lang="en-US" altLang="ko-KR" sz="1200" dirty="0"/>
              <a:t>‘</a:t>
            </a:r>
            <a:r>
              <a:rPr lang="ko-KR" altLang="en-US" sz="1200" dirty="0"/>
              <a:t>엑셀저장</a:t>
            </a:r>
            <a:r>
              <a:rPr lang="en-US" altLang="ko-KR" sz="1200" dirty="0"/>
              <a:t>’</a:t>
            </a:r>
            <a:r>
              <a:rPr lang="ko-KR" altLang="en-US" sz="1200" dirty="0"/>
              <a:t>을 이용하여 해당 서식 다운 후 </a:t>
            </a:r>
            <a:r>
              <a:rPr lang="en-US" altLang="ko-KR" sz="1200" dirty="0"/>
              <a:t>‘</a:t>
            </a:r>
            <a:r>
              <a:rPr lang="ko-KR" altLang="en-US" sz="1200" dirty="0"/>
              <a:t>엑셀업로드</a:t>
            </a:r>
            <a:r>
              <a:rPr lang="en-US" altLang="ko-KR" sz="1200" dirty="0"/>
              <a:t>’</a:t>
            </a:r>
            <a:r>
              <a:rPr lang="ko-KR" altLang="en-US" sz="1200" dirty="0"/>
              <a:t> 할 수 </a:t>
            </a:r>
            <a:r>
              <a:rPr lang="ko-KR" altLang="en-US" sz="1200" dirty="0" smtClean="0"/>
              <a:t>있습니다</a:t>
            </a:r>
            <a:r>
              <a:rPr lang="en-US" altLang="ko-KR" sz="1200" dirty="0" smtClean="0"/>
              <a:t>.</a:t>
            </a:r>
          </a:p>
          <a:p>
            <a:endParaRPr lang="en-US" altLang="ko-KR" sz="1100" dirty="0" smtClean="0"/>
          </a:p>
          <a:p>
            <a:r>
              <a:rPr lang="en-US" altLang="ko-KR" sz="1100" dirty="0" smtClean="0"/>
              <a:t>1. </a:t>
            </a:r>
            <a:r>
              <a:rPr lang="ko-KR" altLang="en-US" sz="1100" dirty="0" smtClean="0"/>
              <a:t>      추가 클릭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입력 행 생성 후 상호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사업자등록번호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업종코드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 대표자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주소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전화번호 입력</a:t>
            </a:r>
            <a:endParaRPr lang="en-US" altLang="ko-KR" sz="1100" dirty="0" smtClean="0"/>
          </a:p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   </a:t>
            </a:r>
            <a:r>
              <a:rPr lang="en-US" altLang="ko-KR" sz="1100" dirty="0" smtClean="0">
                <a:latin typeface="+mj-ea"/>
                <a:ea typeface="+mj-ea"/>
              </a:rPr>
              <a:t>(</a:t>
            </a:r>
            <a:r>
              <a:rPr lang="ko-KR" altLang="en-US" sz="1100" dirty="0" err="1" smtClean="0">
                <a:latin typeface="+mj-ea"/>
                <a:ea typeface="+mj-ea"/>
              </a:rPr>
              <a:t>올바로시스템에</a:t>
            </a:r>
            <a:r>
              <a:rPr lang="ko-KR" altLang="en-US" sz="1100" dirty="0" smtClean="0">
                <a:latin typeface="+mj-ea"/>
                <a:ea typeface="+mj-ea"/>
              </a:rPr>
              <a:t> </a:t>
            </a:r>
            <a:r>
              <a:rPr lang="ko-KR" altLang="en-US" sz="1100" dirty="0" err="1">
                <a:latin typeface="+mj-ea"/>
                <a:ea typeface="+mj-ea"/>
              </a:rPr>
              <a:t>회원가입된</a:t>
            </a:r>
            <a:r>
              <a:rPr lang="ko-KR" altLang="en-US" sz="1100" dirty="0">
                <a:latin typeface="+mj-ea"/>
                <a:ea typeface="+mj-ea"/>
              </a:rPr>
              <a:t>  </a:t>
            </a:r>
            <a:r>
              <a:rPr lang="ko-KR" altLang="en-US" sz="1100" dirty="0" err="1">
                <a:latin typeface="+mj-ea"/>
                <a:ea typeface="+mj-ea"/>
              </a:rPr>
              <a:t>공동배출자는</a:t>
            </a:r>
            <a:r>
              <a:rPr lang="ko-KR" altLang="en-US" sz="1100" dirty="0">
                <a:latin typeface="+mj-ea"/>
                <a:ea typeface="+mj-ea"/>
              </a:rPr>
              <a:t> 상호의 </a:t>
            </a:r>
            <a:r>
              <a:rPr lang="ko-KR" altLang="en-US" sz="1100" dirty="0" smtClean="0">
                <a:latin typeface="+mj-ea"/>
                <a:ea typeface="+mj-ea"/>
              </a:rPr>
              <a:t>       돋보기 </a:t>
            </a:r>
            <a:r>
              <a:rPr lang="ko-KR" altLang="en-US" sz="1100" dirty="0">
                <a:latin typeface="+mj-ea"/>
                <a:ea typeface="+mj-ea"/>
              </a:rPr>
              <a:t>모양을 클릭하여 조회하여 입력 </a:t>
            </a:r>
            <a:r>
              <a:rPr lang="ko-KR" altLang="en-US" sz="1100" dirty="0" smtClean="0">
                <a:latin typeface="+mj-ea"/>
                <a:ea typeface="+mj-ea"/>
              </a:rPr>
              <a:t>가능</a:t>
            </a:r>
            <a:r>
              <a:rPr lang="en-US" altLang="ko-KR" sz="1100" dirty="0" smtClean="0">
                <a:latin typeface="+mj-ea"/>
                <a:ea typeface="+mj-ea"/>
              </a:rPr>
              <a:t>)</a:t>
            </a:r>
            <a:endParaRPr lang="en-US" altLang="ko-KR" sz="1100" dirty="0">
              <a:latin typeface="+mj-ea"/>
              <a:ea typeface="+mj-ea"/>
            </a:endParaRPr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r>
              <a:rPr lang="en-US" altLang="ko-KR" sz="1100" dirty="0" smtClean="0"/>
              <a:t>2. </a:t>
            </a:r>
            <a:r>
              <a:rPr lang="ko-KR" altLang="en-US" sz="1100" dirty="0" smtClean="0"/>
              <a:t>업종코드는 업종명의       돋보기 모양 더블 클릭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      명칭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코드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를 입력한 후       조회 버튼 클릭</a:t>
            </a:r>
            <a:r>
              <a:rPr lang="en-US" altLang="ko-KR" sz="1100" dirty="0" smtClean="0"/>
              <a:t>,       </a:t>
            </a:r>
            <a:r>
              <a:rPr lang="ko-KR" altLang="en-US" sz="1100" dirty="0" smtClean="0"/>
              <a:t>조회된 내역 중 해당 업종 선택</a:t>
            </a:r>
            <a:endParaRPr lang="en-US" altLang="ko-KR" sz="1100" dirty="0" smtClean="0"/>
          </a:p>
          <a:p>
            <a:endParaRPr lang="en-US" altLang="ko-KR" sz="1100" dirty="0"/>
          </a:p>
        </p:txBody>
      </p:sp>
      <p:sp>
        <p:nvSpPr>
          <p:cNvPr id="10" name="타원 9"/>
          <p:cNvSpPr/>
          <p:nvPr/>
        </p:nvSpPr>
        <p:spPr>
          <a:xfrm>
            <a:off x="895341" y="5613962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1" name="타원 10"/>
          <p:cNvSpPr/>
          <p:nvPr/>
        </p:nvSpPr>
        <p:spPr>
          <a:xfrm>
            <a:off x="4534973" y="527807"/>
            <a:ext cx="244323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타원 14"/>
          <p:cNvSpPr/>
          <p:nvPr/>
        </p:nvSpPr>
        <p:spPr>
          <a:xfrm>
            <a:off x="2243894" y="6199239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8775" y="2181656"/>
            <a:ext cx="3574866" cy="271489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9" name="직사각형 8"/>
          <p:cNvSpPr/>
          <p:nvPr/>
        </p:nvSpPr>
        <p:spPr>
          <a:xfrm>
            <a:off x="4900061" y="3278019"/>
            <a:ext cx="1348092" cy="20705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4810415" y="3139648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타원 20"/>
          <p:cNvSpPr/>
          <p:nvPr/>
        </p:nvSpPr>
        <p:spPr>
          <a:xfrm>
            <a:off x="4027112" y="6199239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dirty="0" smtClean="0"/>
              <a:t>  </a:t>
            </a:r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14" name="직사각형 13"/>
          <p:cNvSpPr/>
          <p:nvPr/>
        </p:nvSpPr>
        <p:spPr>
          <a:xfrm>
            <a:off x="7078978" y="2574679"/>
            <a:ext cx="569537" cy="17429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타원 21"/>
          <p:cNvSpPr/>
          <p:nvPr/>
        </p:nvSpPr>
        <p:spPr>
          <a:xfrm>
            <a:off x="6966368" y="2442826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sp>
        <p:nvSpPr>
          <p:cNvPr id="23" name="타원 22"/>
          <p:cNvSpPr/>
          <p:nvPr/>
        </p:nvSpPr>
        <p:spPr>
          <a:xfrm>
            <a:off x="5799723" y="6199239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sp>
        <p:nvSpPr>
          <p:cNvPr id="24" name="직사각형 23"/>
          <p:cNvSpPr/>
          <p:nvPr/>
        </p:nvSpPr>
        <p:spPr>
          <a:xfrm>
            <a:off x="4909488" y="4658938"/>
            <a:ext cx="3333495" cy="2283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058005" y="1853367"/>
            <a:ext cx="6126789" cy="22007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4069097" y="1835622"/>
            <a:ext cx="233954" cy="249528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8245909" y="1841653"/>
            <a:ext cx="237689" cy="24026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왼쪽으로 구부러진 화살표 7"/>
          <p:cNvSpPr/>
          <p:nvPr/>
        </p:nvSpPr>
        <p:spPr>
          <a:xfrm rot="522689">
            <a:off x="8347712" y="1983585"/>
            <a:ext cx="593889" cy="153077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8113545" y="1723285"/>
            <a:ext cx="243337" cy="21624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41" name="타원 40"/>
          <p:cNvSpPr/>
          <p:nvPr/>
        </p:nvSpPr>
        <p:spPr>
          <a:xfrm>
            <a:off x="4188874" y="5845190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42" name="타원 41"/>
          <p:cNvSpPr/>
          <p:nvPr/>
        </p:nvSpPr>
        <p:spPr>
          <a:xfrm>
            <a:off x="3943508" y="1681408"/>
            <a:ext cx="244323" cy="21624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48" name="타원 47"/>
          <p:cNvSpPr/>
          <p:nvPr/>
        </p:nvSpPr>
        <p:spPr>
          <a:xfrm>
            <a:off x="4809393" y="4530724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6</a:t>
            </a:r>
          </a:p>
          <a:p>
            <a:pPr algn="ctr"/>
            <a:endParaRPr lang="ko-KR" altLang="en-US" sz="2400" dirty="0"/>
          </a:p>
        </p:txBody>
      </p:sp>
      <p:sp>
        <p:nvSpPr>
          <p:cNvPr id="49" name="타원 48"/>
          <p:cNvSpPr/>
          <p:nvPr/>
        </p:nvSpPr>
        <p:spPr>
          <a:xfrm>
            <a:off x="7117679" y="6199239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6</a:t>
            </a:r>
          </a:p>
          <a:p>
            <a:pPr algn="ctr"/>
            <a:endParaRPr lang="ko-KR" altLang="en-US" sz="2400" dirty="0"/>
          </a:p>
        </p:txBody>
      </p:sp>
      <p:sp>
        <p:nvSpPr>
          <p:cNvPr id="51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- 16 -</a:t>
            </a:r>
            <a:endParaRPr lang="ko-KR" alt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219919" y="254636"/>
            <a:ext cx="42258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공동배출업체 </a:t>
            </a:r>
            <a:r>
              <a:rPr lang="ko-KR" altLang="en-US" sz="1400" dirty="0" err="1" smtClean="0"/>
              <a:t>회원사</a:t>
            </a:r>
            <a:r>
              <a:rPr lang="ko-KR" altLang="en-US" sz="1400" dirty="0" smtClean="0"/>
              <a:t> 추가 방법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50152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787" y="620794"/>
            <a:ext cx="9119718" cy="16409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27828" y="5103674"/>
            <a:ext cx="10658239" cy="17081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100" dirty="0"/>
          </a:p>
          <a:p>
            <a:r>
              <a:rPr lang="en-US" altLang="ko-KR" sz="1100" dirty="0" smtClean="0"/>
              <a:t>1. </a:t>
            </a:r>
            <a:r>
              <a:rPr lang="ko-KR" altLang="en-US" sz="1100" dirty="0" smtClean="0"/>
              <a:t>주소는 우편번호의       돋보기 모양</a:t>
            </a:r>
            <a:r>
              <a:rPr lang="ko-KR" altLang="en-US" sz="1100" dirty="0"/>
              <a:t> </a:t>
            </a:r>
            <a:r>
              <a:rPr lang="ko-KR" altLang="en-US" sz="1100" dirty="0" smtClean="0"/>
              <a:t>더블 클릭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        검색조건을 입력한 후        검색 클릭</a:t>
            </a:r>
            <a:r>
              <a:rPr lang="en-US" altLang="ko-KR" sz="1100" dirty="0" smtClean="0"/>
              <a:t>, </a:t>
            </a:r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r>
              <a:rPr lang="en-US" altLang="ko-KR" sz="1100" dirty="0" smtClean="0"/>
              <a:t>2. </a:t>
            </a:r>
            <a:r>
              <a:rPr lang="ko-KR" altLang="en-US" sz="1100" dirty="0" smtClean="0"/>
              <a:t>조회된 내역 중       해당 주소 선택</a:t>
            </a:r>
            <a:endParaRPr lang="en-US" altLang="ko-KR" sz="1100" dirty="0" smtClean="0"/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r>
              <a:rPr lang="en-US" altLang="ko-KR" sz="1100" dirty="0" smtClean="0"/>
              <a:t>3.       </a:t>
            </a:r>
            <a:r>
              <a:rPr lang="ko-KR" altLang="en-US" sz="1100" dirty="0" smtClean="0"/>
              <a:t>전화번호 입력</a:t>
            </a:r>
            <a:endParaRPr lang="en-US" altLang="ko-KR" sz="1100" dirty="0" smtClean="0"/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입력된 데이터가 많을 경우       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중복검증 </a:t>
            </a:r>
            <a:r>
              <a:rPr lang="ko-KR" altLang="en-US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버튼을 클릭하여 중복 여부를 체크 할 수 있습니다</a:t>
            </a:r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ko-KR" altLang="en-US" sz="12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기존에 입력된 공동배출업체를 삭제하고자 할 때에는      삭제체크박스를 선택합니다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en-US" altLang="ko-KR" sz="12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106077" y="5277435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029" y="2524954"/>
            <a:ext cx="3830217" cy="2406979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35" name="직사각형 34"/>
          <p:cNvSpPr/>
          <p:nvPr/>
        </p:nvSpPr>
        <p:spPr>
          <a:xfrm>
            <a:off x="4540997" y="3502600"/>
            <a:ext cx="3564467" cy="418719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4540997" y="4674186"/>
            <a:ext cx="3623734" cy="2163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타원 40"/>
          <p:cNvSpPr/>
          <p:nvPr/>
        </p:nvSpPr>
        <p:spPr>
          <a:xfrm>
            <a:off x="4406619" y="3365980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43" name="직사각형 42"/>
          <p:cNvSpPr/>
          <p:nvPr/>
        </p:nvSpPr>
        <p:spPr>
          <a:xfrm>
            <a:off x="8992777" y="617340"/>
            <a:ext cx="1074092" cy="2354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/>
          <p:cNvSpPr/>
          <p:nvPr/>
        </p:nvSpPr>
        <p:spPr>
          <a:xfrm>
            <a:off x="8873067" y="501857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6</a:t>
            </a:r>
          </a:p>
          <a:p>
            <a:pPr algn="ctr"/>
            <a:endParaRPr lang="ko-KR" altLang="en-US" sz="2400" dirty="0"/>
          </a:p>
        </p:txBody>
      </p:sp>
      <p:sp>
        <p:nvSpPr>
          <p:cNvPr id="16" name="직사각형 15"/>
          <p:cNvSpPr/>
          <p:nvPr/>
        </p:nvSpPr>
        <p:spPr>
          <a:xfrm>
            <a:off x="4752886" y="1983581"/>
            <a:ext cx="236253" cy="22496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아래로 구부러진 화살표 24"/>
          <p:cNvSpPr/>
          <p:nvPr/>
        </p:nvSpPr>
        <p:spPr>
          <a:xfrm rot="2326956">
            <a:off x="4936856" y="1944448"/>
            <a:ext cx="765634" cy="37569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4602257" y="1826529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36" name="직사각형 35"/>
          <p:cNvSpPr/>
          <p:nvPr/>
        </p:nvSpPr>
        <p:spPr>
          <a:xfrm>
            <a:off x="6640929" y="3736089"/>
            <a:ext cx="576938" cy="2028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6506551" y="3603854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46" name="타원 45"/>
          <p:cNvSpPr/>
          <p:nvPr/>
        </p:nvSpPr>
        <p:spPr>
          <a:xfrm>
            <a:off x="3912347" y="5277435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47" name="타원 46"/>
          <p:cNvSpPr/>
          <p:nvPr/>
        </p:nvSpPr>
        <p:spPr>
          <a:xfrm>
            <a:off x="5676487" y="5277435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48" name="타원 47"/>
          <p:cNvSpPr/>
          <p:nvPr/>
        </p:nvSpPr>
        <p:spPr>
          <a:xfrm>
            <a:off x="4440949" y="4529197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49" name="타원 48"/>
          <p:cNvSpPr/>
          <p:nvPr/>
        </p:nvSpPr>
        <p:spPr>
          <a:xfrm>
            <a:off x="1870098" y="5614038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50" name="타원 49"/>
          <p:cNvSpPr/>
          <p:nvPr/>
        </p:nvSpPr>
        <p:spPr>
          <a:xfrm>
            <a:off x="879498" y="5950340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sp>
        <p:nvSpPr>
          <p:cNvPr id="26" name="직사각형 25"/>
          <p:cNvSpPr/>
          <p:nvPr/>
        </p:nvSpPr>
        <p:spPr>
          <a:xfrm>
            <a:off x="9042399" y="1970798"/>
            <a:ext cx="931333" cy="26537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타원 50"/>
          <p:cNvSpPr/>
          <p:nvPr/>
        </p:nvSpPr>
        <p:spPr>
          <a:xfrm>
            <a:off x="8873067" y="1838082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sp>
        <p:nvSpPr>
          <p:cNvPr id="52" name="타원 51"/>
          <p:cNvSpPr/>
          <p:nvPr/>
        </p:nvSpPr>
        <p:spPr>
          <a:xfrm>
            <a:off x="2831882" y="6290176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6</a:t>
            </a:r>
          </a:p>
          <a:p>
            <a:pPr algn="ctr"/>
            <a:endParaRPr lang="ko-KR" altLang="en-US" sz="2400" dirty="0"/>
          </a:p>
        </p:txBody>
      </p:sp>
      <p:sp>
        <p:nvSpPr>
          <p:cNvPr id="53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- 17 -</a:t>
            </a:r>
            <a:endParaRPr lang="ko-KR" altLang="en-US" dirty="0"/>
          </a:p>
        </p:txBody>
      </p:sp>
      <p:sp>
        <p:nvSpPr>
          <p:cNvPr id="54" name="TextBox 53"/>
          <p:cNvSpPr txBox="1"/>
          <p:nvPr/>
        </p:nvSpPr>
        <p:spPr>
          <a:xfrm>
            <a:off x="219919" y="254636"/>
            <a:ext cx="42258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공동배출업체 </a:t>
            </a:r>
            <a:r>
              <a:rPr lang="ko-KR" altLang="en-US" sz="1400" dirty="0" err="1" smtClean="0"/>
              <a:t>회원사</a:t>
            </a:r>
            <a:r>
              <a:rPr lang="ko-KR" altLang="en-US" sz="1400" dirty="0" smtClean="0"/>
              <a:t> 추가 방법</a:t>
            </a:r>
            <a:endParaRPr lang="ko-KR" altLang="en-US" sz="1400" dirty="0"/>
          </a:p>
        </p:txBody>
      </p:sp>
      <p:pic>
        <p:nvPicPr>
          <p:cNvPr id="55" name="그림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787" y="1163348"/>
            <a:ext cx="667172" cy="257432"/>
          </a:xfrm>
          <a:prstGeom prst="rect">
            <a:avLst/>
          </a:prstGeom>
        </p:spPr>
      </p:pic>
      <p:sp>
        <p:nvSpPr>
          <p:cNvPr id="29" name="직사각형 28"/>
          <p:cNvSpPr/>
          <p:nvPr/>
        </p:nvSpPr>
        <p:spPr>
          <a:xfrm>
            <a:off x="1396374" y="1172855"/>
            <a:ext cx="307974" cy="23849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타원 55"/>
          <p:cNvSpPr/>
          <p:nvPr/>
        </p:nvSpPr>
        <p:spPr>
          <a:xfrm>
            <a:off x="1240799" y="994450"/>
            <a:ext cx="268755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7</a:t>
            </a:r>
          </a:p>
          <a:p>
            <a:pPr algn="ctr"/>
            <a:endParaRPr lang="ko-KR" altLang="en-US" sz="2400" dirty="0"/>
          </a:p>
        </p:txBody>
      </p:sp>
      <p:sp>
        <p:nvSpPr>
          <p:cNvPr id="57" name="타원 56"/>
          <p:cNvSpPr/>
          <p:nvPr/>
        </p:nvSpPr>
        <p:spPr>
          <a:xfrm>
            <a:off x="4562318" y="6477570"/>
            <a:ext cx="244323" cy="23787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7</a:t>
            </a:r>
          </a:p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7669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556256" y="4564163"/>
            <a:ext cx="10821789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200" dirty="0" smtClean="0"/>
          </a:p>
          <a:p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 smtClean="0"/>
              <a:t>공동회원사를 모두 입력한 후 해당 내역을 확인할 수 있는 서류</a:t>
            </a:r>
            <a:r>
              <a:rPr lang="en-US" altLang="ko-KR" sz="1200" dirty="0" smtClean="0"/>
              <a:t>(</a:t>
            </a:r>
            <a:r>
              <a:rPr lang="ko-KR" altLang="en-US" sz="1200" dirty="0" err="1" smtClean="0"/>
              <a:t>필증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공동회원사의 리스트 등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를 </a:t>
            </a:r>
            <a:r>
              <a:rPr lang="ko-KR" altLang="en-US" sz="1200" b="1" dirty="0" err="1" smtClean="0"/>
              <a:t>파일첨부</a:t>
            </a:r>
            <a:r>
              <a:rPr lang="ko-KR" altLang="en-US" sz="1200" dirty="0" err="1" smtClean="0"/>
              <a:t>하거나</a:t>
            </a:r>
            <a:r>
              <a:rPr lang="ko-KR" altLang="en-US" sz="1200" dirty="0" smtClean="0"/>
              <a:t> </a:t>
            </a:r>
            <a:r>
              <a:rPr lang="ko-KR" altLang="en-US" sz="1200" b="1" dirty="0" smtClean="0"/>
              <a:t>팩스로 송부</a:t>
            </a:r>
            <a:r>
              <a:rPr lang="en-US" altLang="ko-KR" sz="1200" dirty="0" smtClean="0"/>
              <a:t>(</a:t>
            </a:r>
            <a:r>
              <a:rPr lang="ko-KR" altLang="en-US" sz="1200" dirty="0"/>
              <a:t>관할 </a:t>
            </a:r>
            <a:r>
              <a:rPr lang="ko-KR" altLang="en-US" sz="1200" dirty="0" smtClean="0"/>
              <a:t>지역본부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해야 합니다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1. </a:t>
            </a:r>
            <a:r>
              <a:rPr lang="ko-KR" altLang="en-US" sz="1200" dirty="0" smtClean="0"/>
              <a:t>파일첨부의 경우        </a:t>
            </a:r>
            <a:r>
              <a:rPr lang="ko-KR" altLang="en-US" sz="1200" dirty="0" err="1" smtClean="0"/>
              <a:t>파일올리기</a:t>
            </a:r>
            <a:r>
              <a:rPr lang="ko-KR" altLang="en-US" sz="1200" dirty="0" smtClean="0"/>
              <a:t> 클릭</a:t>
            </a:r>
            <a:r>
              <a:rPr lang="en-US" altLang="ko-KR" sz="1200" dirty="0" smtClean="0"/>
              <a:t>,        </a:t>
            </a:r>
            <a:r>
              <a:rPr lang="ko-KR" altLang="en-US" sz="1200" dirty="0" smtClean="0"/>
              <a:t>찾아보기를 클릭하여 해당 증명서 선택 후        업로드버튼 클릭</a:t>
            </a:r>
            <a:endParaRPr lang="en-US" altLang="ko-KR" sz="1200" dirty="0" smtClean="0"/>
          </a:p>
          <a:p>
            <a:pPr marL="228600" indent="-228600">
              <a:buAutoNum type="arabicPeriod"/>
            </a:pPr>
            <a:endParaRPr lang="en-US" altLang="ko-KR" sz="1200" dirty="0"/>
          </a:p>
          <a:p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 smtClean="0"/>
              <a:t>첨부 파일의 총 크기는 </a:t>
            </a:r>
            <a:r>
              <a:rPr lang="en-US" altLang="ko-KR" sz="1200" dirty="0" smtClean="0"/>
              <a:t>10MB</a:t>
            </a:r>
            <a:r>
              <a:rPr lang="ko-KR" altLang="en-US" sz="1200" dirty="0" smtClean="0"/>
              <a:t>이하만 업로드 가능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87" y="885551"/>
            <a:ext cx="10273839" cy="145240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924" y="2337955"/>
            <a:ext cx="4867275" cy="1704109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1" name="직사각형 10"/>
          <p:cNvSpPr/>
          <p:nvPr/>
        </p:nvSpPr>
        <p:spPr>
          <a:xfrm>
            <a:off x="5049982" y="1288473"/>
            <a:ext cx="1392382" cy="3844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오른쪽으로 구부러진 화살표 11"/>
          <p:cNvSpPr/>
          <p:nvPr/>
        </p:nvSpPr>
        <p:spPr>
          <a:xfrm rot="20661788">
            <a:off x="4743203" y="1549215"/>
            <a:ext cx="613557" cy="131719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901229" y="1142259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4" name="타원 13"/>
          <p:cNvSpPr/>
          <p:nvPr/>
        </p:nvSpPr>
        <p:spPr>
          <a:xfrm>
            <a:off x="2040267" y="508563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직사각형 14"/>
          <p:cNvSpPr/>
          <p:nvPr/>
        </p:nvSpPr>
        <p:spPr>
          <a:xfrm>
            <a:off x="8468591" y="3252874"/>
            <a:ext cx="893618" cy="2360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3641856" y="5097116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직사각형 17"/>
          <p:cNvSpPr/>
          <p:nvPr/>
        </p:nvSpPr>
        <p:spPr>
          <a:xfrm>
            <a:off x="8198427" y="2883157"/>
            <a:ext cx="987137" cy="2652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8198427" y="3239507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타원 19"/>
          <p:cNvSpPr/>
          <p:nvPr/>
        </p:nvSpPr>
        <p:spPr>
          <a:xfrm>
            <a:off x="6931440" y="5097116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타원 20"/>
          <p:cNvSpPr/>
          <p:nvPr/>
        </p:nvSpPr>
        <p:spPr>
          <a:xfrm>
            <a:off x="8104909" y="2723546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3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- 18 -</a:t>
            </a:r>
            <a:endParaRPr lang="ko-KR" alt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219919" y="254636"/>
            <a:ext cx="42258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공동배출업체 </a:t>
            </a:r>
            <a:r>
              <a:rPr lang="ko-KR" altLang="en-US" sz="1400" dirty="0" err="1" smtClean="0"/>
              <a:t>회원사</a:t>
            </a:r>
            <a:r>
              <a:rPr lang="ko-KR" altLang="en-US" sz="1400" dirty="0" smtClean="0"/>
              <a:t> 추가 방법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9565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32" y="571916"/>
            <a:ext cx="5338235" cy="466901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120" y="457200"/>
            <a:ext cx="5485413" cy="478372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6305" y="5311831"/>
            <a:ext cx="10576268" cy="12926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200" dirty="0" smtClean="0"/>
          </a:p>
          <a:p>
            <a:r>
              <a:rPr lang="en-US" altLang="ko-KR" sz="1200" dirty="0" smtClean="0"/>
              <a:t>1. </a:t>
            </a:r>
            <a:r>
              <a:rPr lang="ko-KR" altLang="en-US" sz="1200" dirty="0" err="1" smtClean="0"/>
              <a:t>회원사를</a:t>
            </a:r>
            <a:r>
              <a:rPr lang="ko-KR" altLang="en-US" sz="1200" dirty="0" smtClean="0"/>
              <a:t> 모두 추가한 후 우측 상단의        저장 버튼 클릭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팝업창이</a:t>
            </a:r>
            <a:r>
              <a:rPr lang="ko-KR" altLang="en-US" sz="1200" dirty="0" smtClean="0"/>
              <a:t> 뜨면        확인 버튼 클릭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2. </a:t>
            </a:r>
            <a:r>
              <a:rPr lang="ko-KR" altLang="en-US" sz="1200" dirty="0" smtClean="0"/>
              <a:t>저장 완료 후 변경신청 버튼이 활성화되면       변경신청 클릭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팝업창이</a:t>
            </a:r>
            <a:r>
              <a:rPr lang="ko-KR" altLang="en-US" sz="1200" dirty="0" smtClean="0"/>
              <a:t> 뜨면        확인 버튼 클릭</a:t>
            </a:r>
            <a:endParaRPr lang="en-US" altLang="ko-KR" sz="1200" dirty="0" smtClean="0"/>
          </a:p>
          <a:p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ko-KR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저장하지 않은 내용은 변경신청 시 적용되지 않으니 변경 사항이 있을 경우 반드시 저장 완료 후 변경신청 하시기 바랍니다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5076902" y="984692"/>
            <a:ext cx="511096" cy="2164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0672236" y="848901"/>
            <a:ext cx="622457" cy="2236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오른쪽 화살표 9"/>
          <p:cNvSpPr/>
          <p:nvPr/>
        </p:nvSpPr>
        <p:spPr>
          <a:xfrm>
            <a:off x="5775098" y="2675466"/>
            <a:ext cx="541192" cy="4270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732583" y="2395822"/>
            <a:ext cx="1156999" cy="1034836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854479" y="3190221"/>
            <a:ext cx="467694" cy="1983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7382933" y="2277533"/>
            <a:ext cx="2209800" cy="1104452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8592086" y="3141840"/>
            <a:ext cx="437905" cy="16119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5014441" y="886634"/>
            <a:ext cx="248479" cy="197445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7" name="타원 16"/>
          <p:cNvSpPr/>
          <p:nvPr/>
        </p:nvSpPr>
        <p:spPr>
          <a:xfrm>
            <a:off x="1732583" y="3106833"/>
            <a:ext cx="273327" cy="21719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타원 17"/>
          <p:cNvSpPr/>
          <p:nvPr/>
        </p:nvSpPr>
        <p:spPr>
          <a:xfrm>
            <a:off x="3585295" y="5490014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9" name="타원 18"/>
          <p:cNvSpPr/>
          <p:nvPr/>
        </p:nvSpPr>
        <p:spPr>
          <a:xfrm>
            <a:off x="6089319" y="5490014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타원 19"/>
          <p:cNvSpPr/>
          <p:nvPr/>
        </p:nvSpPr>
        <p:spPr>
          <a:xfrm>
            <a:off x="10629905" y="683826"/>
            <a:ext cx="273327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타원 20"/>
          <p:cNvSpPr/>
          <p:nvPr/>
        </p:nvSpPr>
        <p:spPr>
          <a:xfrm>
            <a:off x="3848894" y="5887975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2" name="타원 21"/>
          <p:cNvSpPr/>
          <p:nvPr/>
        </p:nvSpPr>
        <p:spPr>
          <a:xfrm>
            <a:off x="6299491" y="5879507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3" name="타원 22"/>
          <p:cNvSpPr/>
          <p:nvPr/>
        </p:nvSpPr>
        <p:spPr>
          <a:xfrm>
            <a:off x="8452876" y="2975563"/>
            <a:ext cx="259323" cy="21719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5" name="직사각형 24"/>
          <p:cNvSpPr/>
          <p:nvPr/>
        </p:nvSpPr>
        <p:spPr>
          <a:xfrm>
            <a:off x="11342738" y="851967"/>
            <a:ext cx="544464" cy="2236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/>
          <p:cNvSpPr/>
          <p:nvPr/>
        </p:nvSpPr>
        <p:spPr>
          <a:xfrm>
            <a:off x="11343398" y="682545"/>
            <a:ext cx="283745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sp>
        <p:nvSpPr>
          <p:cNvPr id="29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- 19 -</a:t>
            </a:r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219919" y="254636"/>
            <a:ext cx="42258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공동배출업체 </a:t>
            </a:r>
            <a:r>
              <a:rPr lang="ko-KR" altLang="en-US" sz="1400" dirty="0" err="1" smtClean="0"/>
              <a:t>회원사</a:t>
            </a:r>
            <a:r>
              <a:rPr lang="ko-KR" altLang="en-US" sz="1400" dirty="0" smtClean="0"/>
              <a:t> 추가 방법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092047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패싯">
  <a:themeElements>
    <a:clrScheme name="패싯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패싯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패싯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3756</TotalTime>
  <Words>1363</Words>
  <Application>Microsoft Office PowerPoint</Application>
  <PresentationFormat>와이드스크린</PresentationFormat>
  <Paragraphs>451</Paragraphs>
  <Slides>21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21</vt:i4>
      </vt:variant>
    </vt:vector>
  </HeadingPairs>
  <TitlesOfParts>
    <vt:vector size="31" baseType="lpstr">
      <vt:lpstr>HY그래픽M</vt:lpstr>
      <vt:lpstr>HY신명조</vt:lpstr>
      <vt:lpstr>굴림</vt:lpstr>
      <vt:lpstr>맑은 고딕</vt:lpstr>
      <vt:lpstr>Arial</vt:lpstr>
      <vt:lpstr>Trebuchet MS</vt:lpstr>
      <vt:lpstr>Wingdings</vt:lpstr>
      <vt:lpstr>Wingdings 3</vt:lpstr>
      <vt:lpstr>패싯</vt:lpstr>
      <vt:lpstr>Office 테마</vt:lpstr>
      <vt:lpstr>Allbaro system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전유선</dc:creator>
  <cp:lastModifiedBy>이은경</cp:lastModifiedBy>
  <cp:revision>172</cp:revision>
  <cp:lastPrinted>2018-05-23T06:52:52Z</cp:lastPrinted>
  <dcterms:created xsi:type="dcterms:W3CDTF">2018-05-02T04:58:09Z</dcterms:created>
  <dcterms:modified xsi:type="dcterms:W3CDTF">2018-10-17T04:07:01Z</dcterms:modified>
</cp:coreProperties>
</file>