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  <p:sldMasterId id="2147483680" r:id="rId2"/>
  </p:sldMasterIdLst>
  <p:notesMasterIdLst>
    <p:notesMasterId r:id="rId11"/>
  </p:notesMasterIdLst>
  <p:sldIdLst>
    <p:sldId id="257" r:id="rId3"/>
    <p:sldId id="259" r:id="rId4"/>
    <p:sldId id="267" r:id="rId5"/>
    <p:sldId id="269" r:id="rId6"/>
    <p:sldId id="274" r:id="rId7"/>
    <p:sldId id="273" r:id="rId8"/>
    <p:sldId id="275" r:id="rId9"/>
    <p:sldId id="276" r:id="rId10"/>
  </p:sldIdLst>
  <p:sldSz cx="6858000" cy="9906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4" userDrawn="1">
          <p15:clr>
            <a:srgbClr val="A4A3A4"/>
          </p15:clr>
        </p15:guide>
        <p15:guide id="2" pos="368" userDrawn="1">
          <p15:clr>
            <a:srgbClr val="A4A3A4"/>
          </p15:clr>
        </p15:guide>
        <p15:guide id="3" pos="29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9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65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2621" y="58"/>
      </p:cViewPr>
      <p:guideLst>
        <p:guide orient="horz" pos="1154"/>
        <p:guide pos="368"/>
        <p:guide pos="29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793C99-C499-420C-96F1-DA63D3B81CFD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8527F9-5118-48F4-9ED9-5C96474249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0799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239963" y="1241425"/>
            <a:ext cx="2317750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F2CE8-4C97-4177-ADF7-261387D13CA9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915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4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2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337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758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8"/>
            <a:ext cx="5829300" cy="216693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64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28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493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657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21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298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1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314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218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022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1" y="2217385"/>
            <a:ext cx="3030141" cy="924101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4" indent="0">
              <a:buNone/>
              <a:defRPr sz="1125" b="1"/>
            </a:lvl2pPr>
            <a:lvl3pPr marL="514328" indent="0">
              <a:buNone/>
              <a:defRPr sz="1013" b="1"/>
            </a:lvl3pPr>
            <a:lvl4pPr marL="771493" indent="0">
              <a:buNone/>
              <a:defRPr sz="900" b="1"/>
            </a:lvl4pPr>
            <a:lvl5pPr marL="1028657" indent="0">
              <a:buNone/>
              <a:defRPr sz="900" b="1"/>
            </a:lvl5pPr>
            <a:lvl6pPr marL="1285821" indent="0">
              <a:buNone/>
              <a:defRPr sz="900" b="1"/>
            </a:lvl6pPr>
            <a:lvl7pPr marL="1542985" indent="0">
              <a:buNone/>
              <a:defRPr sz="900" b="1"/>
            </a:lvl7pPr>
            <a:lvl8pPr marL="1800150" indent="0">
              <a:buNone/>
              <a:defRPr sz="900" b="1"/>
            </a:lvl8pPr>
            <a:lvl9pPr marL="2057314" indent="0">
              <a:buNone/>
              <a:defRPr sz="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1" y="3141486"/>
            <a:ext cx="3030141" cy="5707416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1" y="2217385"/>
            <a:ext cx="3031331" cy="924101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4" indent="0">
              <a:buNone/>
              <a:defRPr sz="1125" b="1"/>
            </a:lvl2pPr>
            <a:lvl3pPr marL="514328" indent="0">
              <a:buNone/>
              <a:defRPr sz="1013" b="1"/>
            </a:lvl3pPr>
            <a:lvl4pPr marL="771493" indent="0">
              <a:buNone/>
              <a:defRPr sz="900" b="1"/>
            </a:lvl4pPr>
            <a:lvl5pPr marL="1028657" indent="0">
              <a:buNone/>
              <a:defRPr sz="900" b="1"/>
            </a:lvl5pPr>
            <a:lvl6pPr marL="1285821" indent="0">
              <a:buNone/>
              <a:defRPr sz="900" b="1"/>
            </a:lvl6pPr>
            <a:lvl7pPr marL="1542985" indent="0">
              <a:buNone/>
              <a:defRPr sz="900" b="1"/>
            </a:lvl7pPr>
            <a:lvl8pPr marL="1800150" indent="0">
              <a:buNone/>
              <a:defRPr sz="900" b="1"/>
            </a:lvl8pPr>
            <a:lvl9pPr marL="2057314" indent="0">
              <a:buNone/>
              <a:defRPr sz="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1" y="3141486"/>
            <a:ext cx="3031331" cy="5707416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929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83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857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94409"/>
            <a:ext cx="3833813" cy="845449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788"/>
            </a:lvl1pPr>
            <a:lvl2pPr marL="257164" indent="0">
              <a:buNone/>
              <a:defRPr sz="675"/>
            </a:lvl2pPr>
            <a:lvl3pPr marL="514328" indent="0">
              <a:buNone/>
              <a:defRPr sz="563"/>
            </a:lvl3pPr>
            <a:lvl4pPr marL="771493" indent="0">
              <a:buNone/>
              <a:defRPr sz="506"/>
            </a:lvl4pPr>
            <a:lvl5pPr marL="1028657" indent="0">
              <a:buNone/>
              <a:defRPr sz="506"/>
            </a:lvl5pPr>
            <a:lvl6pPr marL="1285821" indent="0">
              <a:buNone/>
              <a:defRPr sz="506"/>
            </a:lvl6pPr>
            <a:lvl7pPr marL="1542985" indent="0">
              <a:buNone/>
              <a:defRPr sz="506"/>
            </a:lvl7pPr>
            <a:lvl8pPr marL="1800150" indent="0">
              <a:buNone/>
              <a:defRPr sz="506"/>
            </a:lvl8pPr>
            <a:lvl9pPr marL="2057314" indent="0">
              <a:buNone/>
              <a:defRPr sz="506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092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1800"/>
            </a:lvl1pPr>
            <a:lvl2pPr marL="257164" indent="0">
              <a:buNone/>
              <a:defRPr sz="1575"/>
            </a:lvl2pPr>
            <a:lvl3pPr marL="514328" indent="0">
              <a:buNone/>
              <a:defRPr sz="1350"/>
            </a:lvl3pPr>
            <a:lvl4pPr marL="771493" indent="0">
              <a:buNone/>
              <a:defRPr sz="1125"/>
            </a:lvl4pPr>
            <a:lvl5pPr marL="1028657" indent="0">
              <a:buNone/>
              <a:defRPr sz="1125"/>
            </a:lvl5pPr>
            <a:lvl6pPr marL="1285821" indent="0">
              <a:buNone/>
              <a:defRPr sz="1125"/>
            </a:lvl6pPr>
            <a:lvl7pPr marL="1542985" indent="0">
              <a:buNone/>
              <a:defRPr sz="1125"/>
            </a:lvl7pPr>
            <a:lvl8pPr marL="1800150" indent="0">
              <a:buNone/>
              <a:defRPr sz="1125"/>
            </a:lvl8pPr>
            <a:lvl9pPr marL="2057314" indent="0">
              <a:buNone/>
              <a:defRPr sz="1125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788"/>
            </a:lvl1pPr>
            <a:lvl2pPr marL="257164" indent="0">
              <a:buNone/>
              <a:defRPr sz="675"/>
            </a:lvl2pPr>
            <a:lvl3pPr marL="514328" indent="0">
              <a:buNone/>
              <a:defRPr sz="563"/>
            </a:lvl3pPr>
            <a:lvl4pPr marL="771493" indent="0">
              <a:buNone/>
              <a:defRPr sz="506"/>
            </a:lvl4pPr>
            <a:lvl5pPr marL="1028657" indent="0">
              <a:buNone/>
              <a:defRPr sz="506"/>
            </a:lvl5pPr>
            <a:lvl6pPr marL="1285821" indent="0">
              <a:buNone/>
              <a:defRPr sz="506"/>
            </a:lvl6pPr>
            <a:lvl7pPr marL="1542985" indent="0">
              <a:buNone/>
              <a:defRPr sz="506"/>
            </a:lvl7pPr>
            <a:lvl8pPr marL="1800150" indent="0">
              <a:buNone/>
              <a:defRPr sz="506"/>
            </a:lvl8pPr>
            <a:lvl9pPr marL="2057314" indent="0">
              <a:buNone/>
              <a:defRPr sz="506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941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530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703"/>
            <a:ext cx="1543050" cy="845220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703"/>
            <a:ext cx="4514850" cy="845220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3876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6350" y="-12231"/>
            <a:ext cx="6877353" cy="9930462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947" y="3473216"/>
            <a:ext cx="4370039" cy="2377992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7947" y="5851205"/>
            <a:ext cx="4370039" cy="1584410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122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2202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3901254"/>
            <a:ext cx="4760786" cy="2638395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6539647"/>
            <a:ext cx="4760786" cy="12428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616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0533"/>
            <a:ext cx="4760786" cy="190782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120851"/>
            <a:ext cx="2316082" cy="5605560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01903" y="3120853"/>
            <a:ext cx="2316083" cy="5605561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5/10/2018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1328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0533"/>
            <a:ext cx="4760785" cy="1907822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3121420"/>
            <a:ext cx="2318004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199" y="3953801"/>
            <a:ext cx="2318004" cy="4772613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99980" y="3121420"/>
            <a:ext cx="2318004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899980" y="3953801"/>
            <a:ext cx="2318004" cy="4772613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6673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880533"/>
            <a:ext cx="4760786" cy="190782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2271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9235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164650"/>
            <a:ext cx="2092637" cy="1846673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78456" y="743781"/>
            <a:ext cx="2539528" cy="7982631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011323"/>
            <a:ext cx="2092637" cy="3733093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9628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6934200"/>
            <a:ext cx="4760786" cy="818622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199" y="880533"/>
            <a:ext cx="4760786" cy="5554926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7752822"/>
            <a:ext cx="4760786" cy="973590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6599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0533"/>
            <a:ext cx="4760786" cy="4916311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6457245"/>
            <a:ext cx="4760786" cy="2269167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96132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64" y="880533"/>
            <a:ext cx="4554137" cy="4365978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5806" y="5246511"/>
            <a:ext cx="4064853" cy="550333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6457245"/>
            <a:ext cx="4760786" cy="2269167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362034" y="1141657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60775" y="4169470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40528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90649"/>
            <a:ext cx="4760786" cy="3748998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6539647"/>
            <a:ext cx="4760786" cy="2186765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5637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64" y="880533"/>
            <a:ext cx="4554137" cy="4365978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198" y="5796844"/>
            <a:ext cx="4760787" cy="74280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6539647"/>
            <a:ext cx="4760786" cy="2186765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362034" y="1141657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60775" y="4169470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6623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886" y="880533"/>
            <a:ext cx="4756099" cy="4365978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198" y="5796844"/>
            <a:ext cx="4760787" cy="74280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6539647"/>
            <a:ext cx="4760786" cy="2186765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4116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5/10/2018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5373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82984" y="880534"/>
            <a:ext cx="734109" cy="7585429"/>
          </a:xfrm>
        </p:spPr>
        <p:txBody>
          <a:bodyPr vert="eaVert" anchor="ctr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880534"/>
            <a:ext cx="3896270" cy="7585429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590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8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  <a:latin typeface="HY울릉도B" pitchFamily="18" charset="-127"/>
                <a:ea typeface="HY울릉도B" pitchFamily="18" charset="-127"/>
              </a:defRPr>
            </a:lvl1pPr>
          </a:lstStyle>
          <a:p>
            <a:pPr defTabSz="514328" latinLnBrk="1"/>
            <a:fld id="{FB30EDBD-1C2D-4C1E-B459-B60219FAB48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514328" latinLnBrk="1"/>
              <a:t>2018-05-10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8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  <a:latin typeface="HY울릉도B" pitchFamily="18" charset="-127"/>
                <a:ea typeface="HY울릉도B" pitchFamily="18" charset="-127"/>
              </a:defRPr>
            </a:lvl1pPr>
          </a:lstStyle>
          <a:p>
            <a:pPr defTabSz="514328" latinLnBrk="1"/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8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  <a:latin typeface="HY울릉도B" pitchFamily="18" charset="-127"/>
                <a:ea typeface="HY울릉도B" pitchFamily="18" charset="-127"/>
              </a:defRPr>
            </a:lvl1pPr>
          </a:lstStyle>
          <a:p>
            <a:pPr defTabSz="514328" latinLnBrk="1"/>
            <a:fld id="{4BEDD84E-25D4-4983-8AA1-2863C96F08D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514328" latinLnBrk="1"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479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ctr" defTabSz="514328" rtl="0" eaLnBrk="1" latinLnBrk="1" hangingPunct="1">
        <a:spcBef>
          <a:spcPct val="0"/>
        </a:spcBef>
        <a:buNone/>
        <a:defRPr sz="2475" kern="1200">
          <a:solidFill>
            <a:schemeClr val="tx1"/>
          </a:solidFill>
          <a:latin typeface="HY울릉도B" pitchFamily="18" charset="-127"/>
          <a:ea typeface="HY울릉도B" pitchFamily="18" charset="-127"/>
          <a:cs typeface="+mj-cs"/>
        </a:defRPr>
      </a:lvl1pPr>
    </p:titleStyle>
    <p:bodyStyle>
      <a:lvl1pPr marL="192873" indent="-192873" algn="l" defTabSz="514328" rtl="0" eaLnBrk="1" latinLnBrk="1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HY울릉도B" pitchFamily="18" charset="-127"/>
          <a:ea typeface="HY울릉도B" pitchFamily="18" charset="-127"/>
          <a:cs typeface="+mn-cs"/>
        </a:defRPr>
      </a:lvl1pPr>
      <a:lvl2pPr marL="417892" indent="-160728" algn="l" defTabSz="514328" rtl="0" eaLnBrk="1" latinLnBrk="1" hangingPunct="1">
        <a:spcBef>
          <a:spcPct val="20000"/>
        </a:spcBef>
        <a:buFont typeface="Arial" pitchFamily="34" charset="0"/>
        <a:buChar char="–"/>
        <a:defRPr sz="1575" kern="1200">
          <a:solidFill>
            <a:schemeClr val="tx1"/>
          </a:solidFill>
          <a:latin typeface="HY울릉도B" pitchFamily="18" charset="-127"/>
          <a:ea typeface="HY울릉도B" pitchFamily="18" charset="-127"/>
          <a:cs typeface="+mn-cs"/>
        </a:defRPr>
      </a:lvl2pPr>
      <a:lvl3pPr marL="642911" indent="-128582" algn="l" defTabSz="514328" rtl="0" eaLnBrk="1" latinLnBrk="1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HY울릉도B" pitchFamily="18" charset="-127"/>
          <a:ea typeface="HY울릉도B" pitchFamily="18" charset="-127"/>
          <a:cs typeface="+mn-cs"/>
        </a:defRPr>
      </a:lvl3pPr>
      <a:lvl4pPr marL="900075" indent="-128582" algn="l" defTabSz="514328" rtl="0" eaLnBrk="1" latinLnBrk="1" hangingPunct="1">
        <a:spcBef>
          <a:spcPct val="20000"/>
        </a:spcBef>
        <a:buFont typeface="Arial" pitchFamily="34" charset="0"/>
        <a:buChar char="–"/>
        <a:defRPr sz="1125" kern="1200">
          <a:solidFill>
            <a:schemeClr val="tx1"/>
          </a:solidFill>
          <a:latin typeface="HY울릉도B" pitchFamily="18" charset="-127"/>
          <a:ea typeface="HY울릉도B" pitchFamily="18" charset="-127"/>
          <a:cs typeface="+mn-cs"/>
        </a:defRPr>
      </a:lvl4pPr>
      <a:lvl5pPr marL="1157239" indent="-128582" algn="l" defTabSz="514328" rtl="0" eaLnBrk="1" latinLnBrk="1" hangingPunct="1">
        <a:spcBef>
          <a:spcPct val="20000"/>
        </a:spcBef>
        <a:buFont typeface="Arial" pitchFamily="34" charset="0"/>
        <a:buChar char="»"/>
        <a:defRPr sz="1125" kern="1200">
          <a:solidFill>
            <a:schemeClr val="tx1"/>
          </a:solidFill>
          <a:latin typeface="HY울릉도B" pitchFamily="18" charset="-127"/>
          <a:ea typeface="HY울릉도B" pitchFamily="18" charset="-127"/>
          <a:cs typeface="+mn-cs"/>
        </a:defRPr>
      </a:lvl5pPr>
      <a:lvl6pPr marL="1414403" indent="-128582" algn="l" defTabSz="514328" rtl="0" eaLnBrk="1" latinLnBrk="1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671568" indent="-128582" algn="l" defTabSz="514328" rtl="0" eaLnBrk="1" latinLnBrk="1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928732" indent="-128582" algn="l" defTabSz="514328" rtl="0" eaLnBrk="1" latinLnBrk="1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185896" indent="-128582" algn="l" defTabSz="514328" rtl="0" eaLnBrk="1" latinLnBrk="1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514328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4" algn="l" defTabSz="514328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28" algn="l" defTabSz="514328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493" algn="l" defTabSz="514328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57" algn="l" defTabSz="514328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21" algn="l" defTabSz="514328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2985" algn="l" defTabSz="514328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50" algn="l" defTabSz="514328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14" algn="l" defTabSz="514328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6350" y="-12231"/>
            <a:ext cx="6877354" cy="9930462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880533"/>
            <a:ext cx="4760785" cy="19078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3120853"/>
            <a:ext cx="4760786" cy="56055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053944" y="8726414"/>
            <a:ext cx="513099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8726414"/>
            <a:ext cx="346723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3507" y="8726414"/>
            <a:ext cx="384479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59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  <p:sldLayoutId id="2147483696" r:id="rId16"/>
  </p:sldLayoutIdLst>
  <p:txStyles>
    <p:titleStyle>
      <a:lvl1pPr algn="l" defTabSz="342900" rtl="0" eaLnBrk="1" latinLnBrk="1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1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1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1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1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1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1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1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1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1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5.PNG"/><Relationship Id="rId7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7.JP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7.PNG"/><Relationship Id="rId7" Type="http://schemas.openxmlformats.org/officeDocument/2006/relationships/image" Target="../media/image1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7.JP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 rot="21062548">
            <a:off x="728256" y="3679237"/>
            <a:ext cx="4368902" cy="562102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altLang="ko-KR" sz="4500" dirty="0" err="1"/>
              <a:t>Allbaro</a:t>
            </a:r>
            <a:r>
              <a:rPr lang="en-US" altLang="ko-KR" sz="4500" dirty="0"/>
              <a:t> system</a:t>
            </a:r>
            <a:endParaRPr lang="ko-KR" altLang="en-US" sz="45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 rot="21015290">
            <a:off x="1353804" y="4189636"/>
            <a:ext cx="4368902" cy="617006"/>
          </a:xfrm>
        </p:spPr>
        <p:txBody>
          <a:bodyPr>
            <a:noAutofit/>
          </a:bodyPr>
          <a:lstStyle/>
          <a:p>
            <a:pPr algn="l"/>
            <a:r>
              <a:rPr lang="en-US" altLang="ko-KR" sz="4331"/>
              <a:t>user’s manual</a:t>
            </a:r>
            <a:endParaRPr lang="ko-KR" altLang="en-US" sz="4331" dirty="0"/>
          </a:p>
        </p:txBody>
      </p:sp>
      <p:sp>
        <p:nvSpPr>
          <p:cNvPr id="4" name="부제목 2"/>
          <p:cNvSpPr txBox="1">
            <a:spLocks/>
          </p:cNvSpPr>
          <p:nvPr/>
        </p:nvSpPr>
        <p:spPr>
          <a:xfrm>
            <a:off x="1423219" y="5504405"/>
            <a:ext cx="4671900" cy="498877"/>
          </a:xfrm>
          <a:prstGeom prst="rect">
            <a:avLst/>
          </a:prstGeom>
        </p:spPr>
        <p:txBody>
          <a:bodyPr vert="horz" lIns="51435" tIns="25718" rIns="51435" bIns="25718" rtlCol="0" anchor="t">
            <a:noAutofit/>
          </a:bodyPr>
          <a:lstStyle>
            <a:lvl1pPr marL="0" indent="0" algn="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rgbClr val="90C226"/>
              </a:buClr>
            </a:pPr>
            <a:r>
              <a:rPr lang="ko-KR" altLang="en-US" sz="2531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뫼비우스 Regular" panose="02000700060000000000" pitchFamily="2" charset="-127"/>
                <a:ea typeface="뫼비우스 Regular" panose="02000700060000000000" pitchFamily="2" charset="-127"/>
              </a:rPr>
              <a:t>처리자</a:t>
            </a:r>
            <a:r>
              <a:rPr lang="en-US" altLang="ko-KR" sz="2531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뫼비우스 Regular" panose="02000700060000000000" pitchFamily="2" charset="-127"/>
                <a:ea typeface="뫼비우스 Regular" panose="02000700060000000000" pitchFamily="2" charset="-127"/>
              </a:rPr>
              <a:t>- </a:t>
            </a:r>
            <a:r>
              <a:rPr lang="ko-KR" altLang="en-US" sz="2531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뫼비우스 Regular" panose="02000700060000000000" pitchFamily="2" charset="-127"/>
                <a:ea typeface="뫼비우스 Regular" panose="02000700060000000000" pitchFamily="2" charset="-127"/>
              </a:rPr>
              <a:t>폐기물 재활용 실적보고</a:t>
            </a:r>
            <a:endParaRPr lang="ko-KR" altLang="en-US" sz="2531" b="1" dirty="0">
              <a:solidFill>
                <a:prstClr val="black">
                  <a:lumMod val="50000"/>
                  <a:lumOff val="50000"/>
                </a:prstClr>
              </a:solidFill>
              <a:latin typeface="뫼비우스 Regular" panose="02000700060000000000" pitchFamily="2" charset="-127"/>
              <a:ea typeface="뫼비우스 Regular" panose="0200070006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514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819" y="3462258"/>
            <a:ext cx="4165954" cy="2474651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sp>
        <p:nvSpPr>
          <p:cNvPr id="49" name="TextBox 48"/>
          <p:cNvSpPr txBox="1"/>
          <p:nvPr/>
        </p:nvSpPr>
        <p:spPr>
          <a:xfrm>
            <a:off x="263340" y="373830"/>
            <a:ext cx="24946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14328" latinLnBrk="1"/>
            <a:r>
              <a:rPr lang="ko-KR" altLang="en-US" sz="1400" dirty="0">
                <a:solidFill>
                  <a:srgbClr val="002060"/>
                </a:solidFill>
                <a:latin typeface="+mn-ea"/>
              </a:rPr>
              <a:t>지정</a:t>
            </a:r>
            <a:r>
              <a:rPr lang="en-US" altLang="ko-KR" sz="1400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sz="1400" dirty="0">
                <a:solidFill>
                  <a:srgbClr val="002060"/>
                </a:solidFill>
                <a:latin typeface="+mn-ea"/>
              </a:rPr>
              <a:t>사업장폐기물 실적보고</a:t>
            </a:r>
            <a:r>
              <a:rPr lang="en-US" altLang="ko-KR" sz="1400" dirty="0">
                <a:solidFill>
                  <a:srgbClr val="002060"/>
                </a:solidFill>
                <a:latin typeface="+mn-ea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3339" y="6135737"/>
            <a:ext cx="6372411" cy="357790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     </a:t>
            </a:r>
            <a:r>
              <a:rPr lang="ko-KR" altLang="en-US" sz="1200" b="1" dirty="0" smtClean="0">
                <a:solidFill>
                  <a:prstClr val="black"/>
                </a:solidFill>
                <a:latin typeface="+mn-ea"/>
              </a:rPr>
              <a:t>지정</a:t>
            </a:r>
            <a:r>
              <a:rPr lang="en-US" altLang="ko-KR" sz="1200" b="1" dirty="0" smtClean="0">
                <a:solidFill>
                  <a:prstClr val="black"/>
                </a:solidFill>
                <a:latin typeface="+mn-ea"/>
              </a:rPr>
              <a:t>/</a:t>
            </a:r>
            <a:r>
              <a:rPr lang="ko-KR" altLang="en-US" sz="1200" b="1" dirty="0" smtClean="0">
                <a:solidFill>
                  <a:prstClr val="black"/>
                </a:solidFill>
                <a:latin typeface="+mn-ea"/>
              </a:rPr>
              <a:t>사업장폐기물 실적보고</a:t>
            </a:r>
            <a:endParaRPr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prstClr val="black"/>
                </a:solidFill>
                <a:latin typeface="+mn-ea"/>
              </a:rPr>
              <a:t>    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ᆞ</a:t>
            </a:r>
            <a:r>
              <a:rPr lang="ko-KR" altLang="en-US" sz="1200" spc="-150" dirty="0" smtClean="0">
                <a:solidFill>
                  <a:prstClr val="black"/>
                </a:solidFill>
                <a:latin typeface="+mn-ea"/>
              </a:rPr>
              <a:t>폐기물 재활용 실적보고는 </a:t>
            </a:r>
            <a:r>
              <a:rPr lang="en-US" altLang="ko-KR" sz="1200" spc="-150" dirty="0" smtClean="0">
                <a:solidFill>
                  <a:prstClr val="black"/>
                </a:solidFill>
                <a:latin typeface="+mn-ea"/>
              </a:rPr>
              <a:t>1</a:t>
            </a:r>
            <a:r>
              <a:rPr lang="ko-KR" altLang="en-US" sz="1200" spc="-150" dirty="0" smtClean="0">
                <a:solidFill>
                  <a:prstClr val="black"/>
                </a:solidFill>
                <a:latin typeface="+mn-ea"/>
              </a:rPr>
              <a:t>년간 총 재활용한 실적을 인</a:t>
            </a:r>
            <a:r>
              <a:rPr lang="en-US" altLang="ko-KR" sz="1200" spc="-150" dirty="0" smtClean="0">
                <a:solidFill>
                  <a:prstClr val="black"/>
                </a:solidFill>
                <a:latin typeface="+mn-ea"/>
              </a:rPr>
              <a:t>·</a:t>
            </a:r>
            <a:r>
              <a:rPr lang="ko-KR" altLang="en-US" sz="1200" spc="-150" dirty="0" smtClean="0">
                <a:solidFill>
                  <a:prstClr val="black"/>
                </a:solidFill>
                <a:latin typeface="+mn-ea"/>
              </a:rPr>
              <a:t>허가발급 행정기관에 제출</a:t>
            </a:r>
            <a:endParaRPr lang="en-US" altLang="ko-KR" sz="1200" spc="-150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     ᆞ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폐기물 실적보고는 당해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2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월 말일까지 제출</a:t>
            </a:r>
            <a:endParaRPr lang="en-US" altLang="ko-KR" sz="1200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    ᆞ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관할 행정기관이 동일하더라도 </a:t>
            </a:r>
            <a:r>
              <a:rPr lang="ko-KR" altLang="en-US" sz="1200" dirty="0" err="1" smtClean="0">
                <a:solidFill>
                  <a:prstClr val="black"/>
                </a:solidFill>
                <a:latin typeface="+mn-ea"/>
              </a:rPr>
              <a:t>필증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 별 실적보고를 </a:t>
            </a:r>
            <a:r>
              <a:rPr lang="ko-KR" altLang="en-US" sz="1200" dirty="0" err="1" smtClean="0">
                <a:solidFill>
                  <a:prstClr val="black"/>
                </a:solidFill>
                <a:latin typeface="+mn-ea"/>
              </a:rPr>
              <a:t>해야함</a:t>
            </a:r>
            <a:endParaRPr lang="en-US" altLang="ko-KR" sz="1200" dirty="0" smtClean="0">
              <a:solidFill>
                <a:prstClr val="black"/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         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예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) </a:t>
            </a:r>
            <a:r>
              <a:rPr lang="ko-KR" altLang="en-US" sz="1200" dirty="0" err="1" smtClean="0">
                <a:solidFill>
                  <a:prstClr val="black"/>
                </a:solidFill>
                <a:latin typeface="+mn-ea"/>
              </a:rPr>
              <a:t>필증이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2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개인 경우 실적보고종류도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2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개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  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     ᆞ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관련근거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: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폐기물관리법 제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38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조 및 같은 법 시행규칙 제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60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조</a:t>
            </a:r>
            <a:endParaRPr lang="en-US" altLang="ko-KR" sz="1200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ts val="1519"/>
              </a:lnSpc>
            </a:pPr>
            <a:r>
              <a:rPr lang="ko-KR" altLang="en-US" sz="1200" b="1" dirty="0" smtClean="0">
                <a:solidFill>
                  <a:prstClr val="black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         </a:t>
            </a:r>
            <a:endParaRPr lang="en-US" altLang="ko-KR" sz="1200" b="1" dirty="0">
              <a:solidFill>
                <a:prstClr val="black"/>
              </a:solidFill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ts val="1519"/>
              </a:lnSpc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1.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실적보고 관리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의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지정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/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사업장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폐기물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실적보고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아래      실적보고서 제출을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클릭합니다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.</a:t>
            </a:r>
          </a:p>
          <a:p>
            <a:pPr>
              <a:lnSpc>
                <a:spcPts val="1519"/>
              </a:lnSpc>
            </a:pPr>
            <a:endParaRPr lang="en-US" altLang="ko-KR" sz="1200" dirty="0">
              <a:solidFill>
                <a:prstClr val="black"/>
              </a:solidFill>
              <a:latin typeface="+mn-ea"/>
            </a:endParaRPr>
          </a:p>
          <a:p>
            <a:pPr>
              <a:lnSpc>
                <a:spcPts val="1519"/>
              </a:lnSpc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2.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     </a:t>
            </a:r>
            <a:r>
              <a:rPr lang="ko-KR" altLang="en-US" sz="1200" dirty="0" err="1" smtClean="0">
                <a:solidFill>
                  <a:prstClr val="black"/>
                </a:solidFill>
                <a:latin typeface="+mn-ea"/>
              </a:rPr>
              <a:t>보고년도를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선택하고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    조회버튼을 클릭합니다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.</a:t>
            </a:r>
          </a:p>
          <a:p>
            <a:pPr>
              <a:lnSpc>
                <a:spcPts val="1519"/>
              </a:lnSpc>
            </a:pPr>
            <a:endParaRPr lang="en-US" altLang="ko-KR" sz="1200" dirty="0">
              <a:solidFill>
                <a:prstClr val="black"/>
              </a:solidFill>
              <a:latin typeface="+mn-ea"/>
            </a:endParaRPr>
          </a:p>
          <a:p>
            <a:pPr>
              <a:lnSpc>
                <a:spcPts val="1519"/>
              </a:lnSpc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3.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보고관청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관리번호를 확인하고 실적보고종류의      폐기물 중간처리실적보고를 </a:t>
            </a:r>
            <a:endParaRPr lang="en-US" altLang="ko-KR" sz="1200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ts val="1519"/>
              </a:lnSpc>
            </a:pPr>
            <a:r>
              <a:rPr lang="en-US" altLang="ko-KR" sz="1200" spc="-15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200" spc="-150" dirty="0" smtClean="0">
                <a:solidFill>
                  <a:prstClr val="black"/>
                </a:solidFill>
                <a:latin typeface="+mn-ea"/>
              </a:rPr>
              <a:t>    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더블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클릭합니다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. </a:t>
            </a:r>
          </a:p>
          <a:p>
            <a:pPr>
              <a:lnSpc>
                <a:spcPts val="1519"/>
              </a:lnSpc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   </a:t>
            </a:r>
          </a:p>
          <a:p>
            <a:pPr>
              <a:lnSpc>
                <a:spcPts val="1519"/>
              </a:lnSpc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    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조회되는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내용이 없을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경우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관할지역본부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및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지사로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연락바랍니다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.</a:t>
            </a:r>
          </a:p>
        </p:txBody>
      </p:sp>
      <p:pic>
        <p:nvPicPr>
          <p:cNvPr id="36" name="그림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83" y="6389043"/>
            <a:ext cx="263239" cy="263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43" y="9393090"/>
            <a:ext cx="238542" cy="238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타원 19"/>
          <p:cNvSpPr/>
          <p:nvPr/>
        </p:nvSpPr>
        <p:spPr>
          <a:xfrm>
            <a:off x="4200528" y="8094060"/>
            <a:ext cx="198272" cy="183427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9" name="타원 18"/>
          <p:cNvSpPr/>
          <p:nvPr/>
        </p:nvSpPr>
        <p:spPr>
          <a:xfrm>
            <a:off x="644849" y="8485142"/>
            <a:ext cx="198272" cy="183427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3" name="타원 22"/>
          <p:cNvSpPr/>
          <p:nvPr/>
        </p:nvSpPr>
        <p:spPr>
          <a:xfrm>
            <a:off x="2328809" y="8485142"/>
            <a:ext cx="198272" cy="183427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4" name="타원 23"/>
          <p:cNvSpPr/>
          <p:nvPr/>
        </p:nvSpPr>
        <p:spPr>
          <a:xfrm>
            <a:off x="3923471" y="8854368"/>
            <a:ext cx="198272" cy="183427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81" y="759458"/>
            <a:ext cx="6377361" cy="2635442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2684206" y="2895342"/>
            <a:ext cx="1501574" cy="2078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18407" y="2495754"/>
            <a:ext cx="1163806" cy="203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5503116" y="1575497"/>
            <a:ext cx="484730" cy="1972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651819" y="1876250"/>
            <a:ext cx="4983931" cy="2337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2563201" y="2754846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6" name="타원 15"/>
          <p:cNvSpPr/>
          <p:nvPr/>
        </p:nvSpPr>
        <p:spPr>
          <a:xfrm>
            <a:off x="1533604" y="1731090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 smtClean="0"/>
              <a:t>2</a:t>
            </a:r>
          </a:p>
          <a:p>
            <a:pPr algn="ctr"/>
            <a:endParaRPr lang="ko-KR" altLang="en-US" dirty="0"/>
          </a:p>
        </p:txBody>
      </p:sp>
      <p:sp>
        <p:nvSpPr>
          <p:cNvPr id="25" name="타원 24"/>
          <p:cNvSpPr/>
          <p:nvPr/>
        </p:nvSpPr>
        <p:spPr>
          <a:xfrm>
            <a:off x="5383161" y="1472041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2" name="타원 11"/>
          <p:cNvSpPr/>
          <p:nvPr/>
        </p:nvSpPr>
        <p:spPr>
          <a:xfrm>
            <a:off x="227393" y="2390231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 rot="3654280" flipV="1">
            <a:off x="3937811" y="2941347"/>
            <a:ext cx="723704" cy="621954"/>
          </a:xfrm>
          <a:custGeom>
            <a:avLst/>
            <a:gdLst/>
            <a:ahLst/>
            <a:cxnLst>
              <a:cxn ang="0">
                <a:pos x="0" y="136"/>
              </a:cxn>
              <a:cxn ang="0">
                <a:pos x="12" y="192"/>
              </a:cxn>
              <a:cxn ang="0">
                <a:pos x="34" y="246"/>
              </a:cxn>
              <a:cxn ang="0">
                <a:pos x="64" y="292"/>
              </a:cxn>
              <a:cxn ang="0">
                <a:pos x="102" y="334"/>
              </a:cxn>
              <a:cxn ang="0">
                <a:pos x="146" y="368"/>
              </a:cxn>
              <a:cxn ang="0">
                <a:pos x="196" y="392"/>
              </a:cxn>
              <a:cxn ang="0">
                <a:pos x="252" y="408"/>
              </a:cxn>
              <a:cxn ang="0">
                <a:pos x="310" y="414"/>
              </a:cxn>
              <a:cxn ang="0">
                <a:pos x="340" y="412"/>
              </a:cxn>
              <a:cxn ang="0">
                <a:pos x="396" y="402"/>
              </a:cxn>
              <a:cxn ang="0">
                <a:pos x="448" y="382"/>
              </a:cxn>
              <a:cxn ang="0">
                <a:pos x="496" y="354"/>
              </a:cxn>
              <a:cxn ang="0">
                <a:pos x="538" y="316"/>
              </a:cxn>
              <a:cxn ang="0">
                <a:pos x="572" y="274"/>
              </a:cxn>
              <a:cxn ang="0">
                <a:pos x="598" y="224"/>
              </a:cxn>
              <a:cxn ang="0">
                <a:pos x="616" y="172"/>
              </a:cxn>
              <a:cxn ang="0">
                <a:pos x="678" y="142"/>
              </a:cxn>
              <a:cxn ang="0">
                <a:pos x="460" y="144"/>
              </a:cxn>
              <a:cxn ang="0">
                <a:pos x="526" y="144"/>
              </a:cxn>
              <a:cxn ang="0">
                <a:pos x="516" y="186"/>
              </a:cxn>
              <a:cxn ang="0">
                <a:pos x="498" y="224"/>
              </a:cxn>
              <a:cxn ang="0">
                <a:pos x="476" y="260"/>
              </a:cxn>
              <a:cxn ang="0">
                <a:pos x="448" y="290"/>
              </a:cxn>
              <a:cxn ang="0">
                <a:pos x="416" y="316"/>
              </a:cxn>
              <a:cxn ang="0">
                <a:pos x="378" y="338"/>
              </a:cxn>
              <a:cxn ang="0">
                <a:pos x="338" y="352"/>
              </a:cxn>
              <a:cxn ang="0">
                <a:pos x="296" y="360"/>
              </a:cxn>
              <a:cxn ang="0">
                <a:pos x="270" y="362"/>
              </a:cxn>
              <a:cxn ang="0">
                <a:pos x="246" y="360"/>
              </a:cxn>
              <a:cxn ang="0">
                <a:pos x="202" y="352"/>
              </a:cxn>
              <a:cxn ang="0">
                <a:pos x="160" y="338"/>
              </a:cxn>
              <a:cxn ang="0">
                <a:pos x="122" y="316"/>
              </a:cxn>
              <a:cxn ang="0">
                <a:pos x="88" y="288"/>
              </a:cxn>
              <a:cxn ang="0">
                <a:pos x="58" y="254"/>
              </a:cxn>
              <a:cxn ang="0">
                <a:pos x="36" y="218"/>
              </a:cxn>
              <a:cxn ang="0">
                <a:pos x="20" y="176"/>
              </a:cxn>
              <a:cxn ang="0">
                <a:pos x="0" y="136"/>
              </a:cxn>
            </a:cxnLst>
            <a:rect l="0" t="0" r="r" b="b"/>
            <a:pathLst>
              <a:path w="678" h="414">
                <a:moveTo>
                  <a:pt x="0" y="136"/>
                </a:moveTo>
                <a:lnTo>
                  <a:pt x="0" y="136"/>
                </a:lnTo>
                <a:lnTo>
                  <a:pt x="4" y="164"/>
                </a:lnTo>
                <a:lnTo>
                  <a:pt x="12" y="192"/>
                </a:lnTo>
                <a:lnTo>
                  <a:pt x="22" y="220"/>
                </a:lnTo>
                <a:lnTo>
                  <a:pt x="34" y="246"/>
                </a:lnTo>
                <a:lnTo>
                  <a:pt x="48" y="270"/>
                </a:lnTo>
                <a:lnTo>
                  <a:pt x="64" y="292"/>
                </a:lnTo>
                <a:lnTo>
                  <a:pt x="82" y="314"/>
                </a:lnTo>
                <a:lnTo>
                  <a:pt x="102" y="334"/>
                </a:lnTo>
                <a:lnTo>
                  <a:pt x="124" y="352"/>
                </a:lnTo>
                <a:lnTo>
                  <a:pt x="146" y="368"/>
                </a:lnTo>
                <a:lnTo>
                  <a:pt x="170" y="380"/>
                </a:lnTo>
                <a:lnTo>
                  <a:pt x="196" y="392"/>
                </a:lnTo>
                <a:lnTo>
                  <a:pt x="224" y="402"/>
                </a:lnTo>
                <a:lnTo>
                  <a:pt x="252" y="408"/>
                </a:lnTo>
                <a:lnTo>
                  <a:pt x="280" y="412"/>
                </a:lnTo>
                <a:lnTo>
                  <a:pt x="310" y="414"/>
                </a:lnTo>
                <a:lnTo>
                  <a:pt x="310" y="414"/>
                </a:lnTo>
                <a:lnTo>
                  <a:pt x="340" y="412"/>
                </a:lnTo>
                <a:lnTo>
                  <a:pt x="368" y="408"/>
                </a:lnTo>
                <a:lnTo>
                  <a:pt x="396" y="402"/>
                </a:lnTo>
                <a:lnTo>
                  <a:pt x="424" y="392"/>
                </a:lnTo>
                <a:lnTo>
                  <a:pt x="448" y="382"/>
                </a:lnTo>
                <a:lnTo>
                  <a:pt x="472" y="368"/>
                </a:lnTo>
                <a:lnTo>
                  <a:pt x="496" y="354"/>
                </a:lnTo>
                <a:lnTo>
                  <a:pt x="518" y="336"/>
                </a:lnTo>
                <a:lnTo>
                  <a:pt x="538" y="316"/>
                </a:lnTo>
                <a:lnTo>
                  <a:pt x="556" y="296"/>
                </a:lnTo>
                <a:lnTo>
                  <a:pt x="572" y="274"/>
                </a:lnTo>
                <a:lnTo>
                  <a:pt x="586" y="250"/>
                </a:lnTo>
                <a:lnTo>
                  <a:pt x="598" y="224"/>
                </a:lnTo>
                <a:lnTo>
                  <a:pt x="608" y="198"/>
                </a:lnTo>
                <a:lnTo>
                  <a:pt x="616" y="172"/>
                </a:lnTo>
                <a:lnTo>
                  <a:pt x="620" y="142"/>
                </a:lnTo>
                <a:lnTo>
                  <a:pt x="678" y="142"/>
                </a:lnTo>
                <a:lnTo>
                  <a:pt x="568" y="0"/>
                </a:lnTo>
                <a:lnTo>
                  <a:pt x="460" y="144"/>
                </a:lnTo>
                <a:lnTo>
                  <a:pt x="526" y="144"/>
                </a:lnTo>
                <a:lnTo>
                  <a:pt x="526" y="144"/>
                </a:lnTo>
                <a:lnTo>
                  <a:pt x="522" y="164"/>
                </a:lnTo>
                <a:lnTo>
                  <a:pt x="516" y="186"/>
                </a:lnTo>
                <a:lnTo>
                  <a:pt x="508" y="204"/>
                </a:lnTo>
                <a:lnTo>
                  <a:pt x="498" y="224"/>
                </a:lnTo>
                <a:lnTo>
                  <a:pt x="488" y="242"/>
                </a:lnTo>
                <a:lnTo>
                  <a:pt x="476" y="260"/>
                </a:lnTo>
                <a:lnTo>
                  <a:pt x="462" y="276"/>
                </a:lnTo>
                <a:lnTo>
                  <a:pt x="448" y="290"/>
                </a:lnTo>
                <a:lnTo>
                  <a:pt x="432" y="304"/>
                </a:lnTo>
                <a:lnTo>
                  <a:pt x="416" y="316"/>
                </a:lnTo>
                <a:lnTo>
                  <a:pt x="398" y="328"/>
                </a:lnTo>
                <a:lnTo>
                  <a:pt x="378" y="338"/>
                </a:lnTo>
                <a:lnTo>
                  <a:pt x="360" y="346"/>
                </a:lnTo>
                <a:lnTo>
                  <a:pt x="338" y="352"/>
                </a:lnTo>
                <a:lnTo>
                  <a:pt x="318" y="358"/>
                </a:lnTo>
                <a:lnTo>
                  <a:pt x="296" y="360"/>
                </a:lnTo>
                <a:lnTo>
                  <a:pt x="296" y="360"/>
                </a:lnTo>
                <a:lnTo>
                  <a:pt x="270" y="362"/>
                </a:lnTo>
                <a:lnTo>
                  <a:pt x="270" y="362"/>
                </a:lnTo>
                <a:lnTo>
                  <a:pt x="246" y="360"/>
                </a:lnTo>
                <a:lnTo>
                  <a:pt x="224" y="358"/>
                </a:lnTo>
                <a:lnTo>
                  <a:pt x="202" y="352"/>
                </a:lnTo>
                <a:lnTo>
                  <a:pt x="180" y="346"/>
                </a:lnTo>
                <a:lnTo>
                  <a:pt x="160" y="338"/>
                </a:lnTo>
                <a:lnTo>
                  <a:pt x="140" y="328"/>
                </a:lnTo>
                <a:lnTo>
                  <a:pt x="122" y="316"/>
                </a:lnTo>
                <a:lnTo>
                  <a:pt x="104" y="302"/>
                </a:lnTo>
                <a:lnTo>
                  <a:pt x="88" y="288"/>
                </a:lnTo>
                <a:lnTo>
                  <a:pt x="72" y="272"/>
                </a:lnTo>
                <a:lnTo>
                  <a:pt x="58" y="254"/>
                </a:lnTo>
                <a:lnTo>
                  <a:pt x="46" y="236"/>
                </a:lnTo>
                <a:lnTo>
                  <a:pt x="36" y="218"/>
                </a:lnTo>
                <a:lnTo>
                  <a:pt x="28" y="196"/>
                </a:lnTo>
                <a:lnTo>
                  <a:pt x="20" y="176"/>
                </a:lnTo>
                <a:lnTo>
                  <a:pt x="14" y="154"/>
                </a:lnTo>
                <a:lnTo>
                  <a:pt x="0" y="136"/>
                </a:lnTo>
                <a:close/>
              </a:path>
            </a:pathLst>
          </a:custGeom>
          <a:gradFill>
            <a:gsLst>
              <a:gs pos="100000">
                <a:srgbClr val="3BACF1"/>
              </a:gs>
              <a:gs pos="18000">
                <a:srgbClr val="0D79BA"/>
              </a:gs>
            </a:gsLst>
            <a:lin ang="2700000" scaled="0"/>
          </a:gradFill>
          <a:ln w="25400">
            <a:solidFill>
              <a:srgbClr val="0070C0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9411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29" y="793265"/>
            <a:ext cx="6423289" cy="4590849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292841" y="365764"/>
            <a:ext cx="960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14328" latinLnBrk="1"/>
            <a:r>
              <a:rPr lang="ko-KR" altLang="en-US" sz="1400" dirty="0" smtClean="0">
                <a:solidFill>
                  <a:srgbClr val="002060"/>
                </a:solidFill>
                <a:latin typeface="+mn-ea"/>
              </a:rPr>
              <a:t>일반현황</a:t>
            </a:r>
            <a:endParaRPr lang="en-US" altLang="ko-KR" sz="14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0899" y="5734325"/>
            <a:ext cx="6330950" cy="31393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>
                <a:latin typeface="+mn-ea"/>
              </a:rPr>
              <a:t> </a:t>
            </a:r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</a:t>
            </a:r>
            <a:r>
              <a:rPr lang="ko-KR" altLang="en-US" sz="1200" dirty="0" smtClean="0">
                <a:latin typeface="+mn-ea"/>
              </a:rPr>
              <a:t> 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1.      </a:t>
            </a:r>
            <a:r>
              <a:rPr lang="ko-KR" altLang="en-US" sz="1200" dirty="0" err="1" smtClean="0">
                <a:latin typeface="+mn-ea"/>
              </a:rPr>
              <a:t>보고년도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보고관청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시행일자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제출일</a:t>
            </a:r>
            <a:r>
              <a:rPr lang="en-US" altLang="ko-KR" sz="1200" dirty="0" smtClean="0">
                <a:latin typeface="+mn-ea"/>
              </a:rPr>
              <a:t>), </a:t>
            </a:r>
            <a:r>
              <a:rPr lang="ko-KR" altLang="en-US" sz="1200" dirty="0" smtClean="0">
                <a:latin typeface="+mn-ea"/>
              </a:rPr>
              <a:t>관할지사를 제외한 기초정보는 실제와 다를    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 </a:t>
            </a:r>
            <a:r>
              <a:rPr lang="ko-KR" altLang="en-US" sz="1200" dirty="0" smtClean="0">
                <a:latin typeface="+mn-ea"/>
              </a:rPr>
              <a:t>경우 직접 수정이 가능합니다</a:t>
            </a:r>
            <a:r>
              <a:rPr lang="en-US" altLang="ko-KR" sz="1200" dirty="0" smtClean="0">
                <a:latin typeface="+mn-ea"/>
              </a:rPr>
              <a:t>.  </a:t>
            </a:r>
            <a:endParaRPr lang="en-US" altLang="ko-KR" sz="1200" dirty="0">
              <a:latin typeface="+mn-ea"/>
            </a:endParaRPr>
          </a:p>
          <a:p>
            <a:pPr marL="228600" indent="-228600">
              <a:lnSpc>
                <a:spcPct val="150000"/>
              </a:lnSpc>
              <a:buAutoNum type="arabicPeriod" startAt="2"/>
            </a:pPr>
            <a:r>
              <a:rPr lang="ko-KR" altLang="en-US" sz="1200" dirty="0" smtClean="0">
                <a:latin typeface="+mn-ea"/>
              </a:rPr>
              <a:t>    </a:t>
            </a:r>
            <a:r>
              <a:rPr lang="ko-KR" altLang="en-US" sz="1200" spc="-150" dirty="0" smtClean="0">
                <a:latin typeface="+mn-ea"/>
              </a:rPr>
              <a:t>허가 받은 </a:t>
            </a:r>
            <a:r>
              <a:rPr lang="ko-KR" altLang="en-US" sz="1200" spc="-150" dirty="0" err="1" smtClean="0">
                <a:latin typeface="+mn-ea"/>
              </a:rPr>
              <a:t>필증정보와</a:t>
            </a:r>
            <a:r>
              <a:rPr lang="ko-KR" altLang="en-US" sz="1200" spc="-150" dirty="0" smtClean="0">
                <a:latin typeface="+mn-ea"/>
              </a:rPr>
              <a:t> 환경청허가사항이 다른 경우 삭제하고 재 입력 할 수 있습니다</a:t>
            </a:r>
            <a:r>
              <a:rPr lang="en-US" altLang="ko-KR" sz="1200" spc="-150" dirty="0" smtClean="0">
                <a:latin typeface="+mn-ea"/>
              </a:rPr>
              <a:t>.</a:t>
            </a:r>
            <a:r>
              <a:rPr lang="ko-KR" altLang="en-US" sz="1200" spc="-150" dirty="0" smtClean="0">
                <a:latin typeface="+mn-ea"/>
              </a:rPr>
              <a:t> </a:t>
            </a:r>
            <a:endParaRPr lang="en-US" altLang="ko-KR" sz="1200" spc="-15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3.  </a:t>
            </a:r>
            <a:r>
              <a:rPr lang="ko-KR" altLang="en-US" sz="1200" dirty="0" smtClean="0">
                <a:latin typeface="+mn-ea"/>
              </a:rPr>
              <a:t>만약 휴업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폐업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미대상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기타 등 실적이 없을 경우      실적 없음 사유를 선택하고 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    </a:t>
            </a:r>
            <a:r>
              <a:rPr lang="ko-KR" altLang="en-US" sz="1200" dirty="0" smtClean="0">
                <a:latin typeface="+mn-ea"/>
              </a:rPr>
              <a:t>실적제출 버튼을 클릭하여 제출합니다</a:t>
            </a:r>
            <a:r>
              <a:rPr lang="en-US" altLang="ko-KR" sz="1200" dirty="0" smtClean="0">
                <a:latin typeface="+mn-ea"/>
              </a:rPr>
              <a:t>.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  </a:t>
            </a:r>
            <a:r>
              <a:rPr lang="ko-KR" altLang="en-US" sz="1200" dirty="0" smtClean="0">
                <a:latin typeface="+mn-ea"/>
              </a:rPr>
              <a:t>실적보고 시 작업시간이 </a:t>
            </a:r>
            <a:r>
              <a:rPr lang="en-US" altLang="ko-KR" sz="1200" dirty="0" smtClean="0">
                <a:latin typeface="+mn-ea"/>
              </a:rPr>
              <a:t>10</a:t>
            </a:r>
            <a:r>
              <a:rPr lang="ko-KR" altLang="en-US" sz="1200" dirty="0" smtClean="0">
                <a:latin typeface="+mn-ea"/>
              </a:rPr>
              <a:t>분을 초과할 경우 로그인 정보가 사라져 저장이 안될 수 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  </a:t>
            </a:r>
            <a:r>
              <a:rPr lang="ko-KR" altLang="en-US" sz="1200" dirty="0" smtClean="0">
                <a:latin typeface="+mn-ea"/>
              </a:rPr>
              <a:t>있습니다</a:t>
            </a:r>
            <a:r>
              <a:rPr lang="en-US" altLang="ko-KR" sz="1200" dirty="0" smtClean="0">
                <a:latin typeface="+mn-ea"/>
              </a:rPr>
              <a:t>. </a:t>
            </a:r>
            <a:r>
              <a:rPr lang="ko-KR" altLang="en-US" sz="1200" dirty="0" smtClean="0">
                <a:latin typeface="+mn-ea"/>
              </a:rPr>
              <a:t>이를 예방하기 위해 임시저장을 주기적으로 하거나 작업시간이 </a:t>
            </a:r>
            <a:r>
              <a:rPr lang="en-US" altLang="ko-KR" sz="1200" dirty="0" smtClean="0">
                <a:latin typeface="+mn-ea"/>
              </a:rPr>
              <a:t>5</a:t>
            </a:r>
            <a:r>
              <a:rPr lang="ko-KR" altLang="en-US" sz="1200" dirty="0" smtClean="0">
                <a:latin typeface="+mn-ea"/>
              </a:rPr>
              <a:t>분이 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   </a:t>
            </a:r>
            <a:r>
              <a:rPr lang="ko-KR" altLang="en-US" sz="1200" dirty="0" smtClean="0">
                <a:latin typeface="+mn-ea"/>
              </a:rPr>
              <a:t>지나면 남은 작업 시간 안내와 작업연장 버튼이 생성되면 이를 이용하시기 바랍니다</a:t>
            </a:r>
            <a:r>
              <a:rPr lang="en-US" altLang="ko-KR" sz="1200" dirty="0">
                <a:latin typeface="+mn-ea"/>
              </a:rPr>
              <a:t>.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     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2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33" y="7744886"/>
            <a:ext cx="262265" cy="22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직사각형 23"/>
          <p:cNvSpPr/>
          <p:nvPr/>
        </p:nvSpPr>
        <p:spPr>
          <a:xfrm>
            <a:off x="5023982" y="1142688"/>
            <a:ext cx="558284" cy="1765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24728" y="4122317"/>
            <a:ext cx="3204271" cy="5834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914400" y="4736173"/>
            <a:ext cx="2514599" cy="59536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24729" y="1932247"/>
            <a:ext cx="6430663" cy="21604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53689" y="1786981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6" name="타원 15"/>
          <p:cNvSpPr/>
          <p:nvPr/>
        </p:nvSpPr>
        <p:spPr>
          <a:xfrm>
            <a:off x="65934" y="4212401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7" name="타원 16"/>
          <p:cNvSpPr/>
          <p:nvPr/>
        </p:nvSpPr>
        <p:spPr>
          <a:xfrm>
            <a:off x="773227" y="4944510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8" name="타원 17"/>
          <p:cNvSpPr/>
          <p:nvPr/>
        </p:nvSpPr>
        <p:spPr>
          <a:xfrm>
            <a:off x="533318" y="6099140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9" name="타원 18"/>
          <p:cNvSpPr/>
          <p:nvPr/>
        </p:nvSpPr>
        <p:spPr>
          <a:xfrm>
            <a:off x="539470" y="6651120"/>
            <a:ext cx="233757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0" name="타원 19"/>
          <p:cNvSpPr/>
          <p:nvPr/>
        </p:nvSpPr>
        <p:spPr>
          <a:xfrm>
            <a:off x="4099583" y="6937632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1" name="타원 20"/>
          <p:cNvSpPr/>
          <p:nvPr/>
        </p:nvSpPr>
        <p:spPr>
          <a:xfrm>
            <a:off x="533318" y="7203100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2" name="타원 21"/>
          <p:cNvSpPr/>
          <p:nvPr/>
        </p:nvSpPr>
        <p:spPr>
          <a:xfrm>
            <a:off x="4914867" y="983340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745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12" y="773704"/>
            <a:ext cx="6370917" cy="3828178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327024" y="347743"/>
            <a:ext cx="20157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14328" latinLnBrk="1"/>
            <a:r>
              <a:rPr lang="ko-KR" altLang="en-US" sz="1400" dirty="0" smtClean="0">
                <a:solidFill>
                  <a:srgbClr val="002060"/>
                </a:solidFill>
                <a:latin typeface="+mn-ea"/>
              </a:rPr>
              <a:t>시설 </a:t>
            </a:r>
            <a:r>
              <a:rPr lang="ko-KR" altLang="en-US" sz="1400" smtClean="0">
                <a:solidFill>
                  <a:srgbClr val="002060"/>
                </a:solidFill>
                <a:latin typeface="+mn-ea"/>
              </a:rPr>
              <a:t>및 장비명세 입력 </a:t>
            </a:r>
            <a:endParaRPr lang="en-US" altLang="ko-KR" sz="14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7024" y="5170782"/>
            <a:ext cx="6294905" cy="31393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+mn-ea"/>
              </a:rPr>
              <a:t>    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1. </a:t>
            </a:r>
            <a:r>
              <a:rPr lang="ko-KR" altLang="en-US" sz="1200" dirty="0" smtClean="0">
                <a:latin typeface="+mn-ea"/>
              </a:rPr>
              <a:t>업체기초정보에 시설 및 장비명세가 입력된 사업장은 보유시설과 보유장비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차량</a:t>
            </a:r>
            <a:r>
              <a:rPr lang="en-US" altLang="ko-KR" sz="1200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   </a:t>
            </a:r>
            <a:r>
              <a:rPr lang="ko-KR" altLang="en-US" sz="1200" dirty="0" smtClean="0">
                <a:latin typeface="+mn-ea"/>
              </a:rPr>
              <a:t>현황이 자동으로 불러와지며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보유시설과 보유장비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차량</a:t>
            </a:r>
            <a:r>
              <a:rPr lang="en-US" altLang="ko-KR" sz="1200" dirty="0" smtClean="0">
                <a:latin typeface="+mn-ea"/>
              </a:rPr>
              <a:t>)</a:t>
            </a:r>
            <a:r>
              <a:rPr lang="ko-KR" altLang="en-US" sz="1200" dirty="0" smtClean="0">
                <a:latin typeface="+mn-ea"/>
              </a:rPr>
              <a:t>을 추가로 입력하거나 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</a:t>
            </a:r>
            <a:r>
              <a:rPr lang="ko-KR" altLang="en-US" sz="1200" dirty="0" smtClean="0">
                <a:latin typeface="+mn-ea"/>
              </a:rPr>
              <a:t>수정할 수 있습니다</a:t>
            </a:r>
            <a:r>
              <a:rPr lang="en-US" altLang="ko-KR" sz="1200" dirty="0" smtClean="0">
                <a:latin typeface="+mn-ea"/>
              </a:rPr>
              <a:t>.</a:t>
            </a:r>
            <a:r>
              <a:rPr lang="ko-KR" altLang="en-US" sz="1200" dirty="0" smtClean="0">
                <a:latin typeface="+mn-ea"/>
              </a:rPr>
              <a:t>    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2.</a:t>
            </a:r>
            <a:r>
              <a:rPr lang="ko-KR" altLang="en-US" sz="1200" dirty="0">
                <a:latin typeface="+mn-ea"/>
              </a:rPr>
              <a:t> </a:t>
            </a:r>
            <a:r>
              <a:rPr lang="ko-KR" altLang="en-US" sz="1200" dirty="0" smtClean="0">
                <a:latin typeface="+mn-ea"/>
              </a:rPr>
              <a:t>보유시설을 입력하려면      </a:t>
            </a:r>
            <a:r>
              <a:rPr lang="ko-KR" altLang="en-US" sz="1200" dirty="0" err="1" smtClean="0">
                <a:latin typeface="+mn-ea"/>
              </a:rPr>
              <a:t>행추가</a:t>
            </a:r>
            <a:r>
              <a:rPr lang="ko-KR" altLang="en-US" sz="1200" dirty="0" smtClean="0">
                <a:latin typeface="+mn-ea"/>
              </a:rPr>
              <a:t> 버튼을 클릭합니다</a:t>
            </a:r>
            <a:r>
              <a:rPr lang="en-US" altLang="ko-KR" sz="1200" dirty="0" smtClean="0">
                <a:latin typeface="+mn-ea"/>
              </a:rPr>
              <a:t>. </a:t>
            </a:r>
            <a:r>
              <a:rPr lang="ko-KR" altLang="en-US" sz="1200" dirty="0" smtClean="0">
                <a:latin typeface="+mn-ea"/>
              </a:rPr>
              <a:t>보유시설의 종류를    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</a:t>
            </a:r>
            <a:r>
              <a:rPr lang="ko-KR" altLang="en-US" sz="1200" dirty="0" smtClean="0">
                <a:latin typeface="+mn-ea"/>
              </a:rPr>
              <a:t>선택한 후 시설에 대한 세부내역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규격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능력</a:t>
            </a:r>
            <a:r>
              <a:rPr lang="en-US" altLang="ko-KR" sz="1200" dirty="0" smtClean="0">
                <a:latin typeface="+mn-ea"/>
              </a:rPr>
              <a:t>), </a:t>
            </a:r>
            <a:r>
              <a:rPr lang="ko-KR" altLang="en-US" sz="1200" dirty="0" smtClean="0">
                <a:latin typeface="+mn-ea"/>
              </a:rPr>
              <a:t>소재지 등의 정보를 입력합니다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3. </a:t>
            </a:r>
            <a:r>
              <a:rPr lang="ko-KR" altLang="en-US" sz="1200" dirty="0" smtClean="0">
                <a:latin typeface="+mn-ea"/>
              </a:rPr>
              <a:t>보유장비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차량</a:t>
            </a:r>
            <a:r>
              <a:rPr lang="en-US" altLang="ko-KR" sz="1200" dirty="0" smtClean="0">
                <a:latin typeface="+mn-ea"/>
              </a:rPr>
              <a:t>)</a:t>
            </a:r>
            <a:r>
              <a:rPr lang="ko-KR" altLang="en-US" sz="1200" dirty="0" smtClean="0">
                <a:latin typeface="+mn-ea"/>
              </a:rPr>
              <a:t>를 입력하려면      </a:t>
            </a:r>
            <a:r>
              <a:rPr lang="ko-KR" altLang="en-US" sz="1200" dirty="0" err="1" smtClean="0">
                <a:latin typeface="+mn-ea"/>
              </a:rPr>
              <a:t>행추가</a:t>
            </a:r>
            <a:r>
              <a:rPr lang="ko-KR" altLang="en-US" sz="1200" dirty="0" smtClean="0">
                <a:latin typeface="+mn-ea"/>
              </a:rPr>
              <a:t> 버튼을 클릭합니다</a:t>
            </a:r>
            <a:r>
              <a:rPr lang="en-US" altLang="ko-KR" sz="1200" dirty="0" smtClean="0">
                <a:latin typeface="+mn-ea"/>
              </a:rPr>
              <a:t>. </a:t>
            </a:r>
            <a:r>
              <a:rPr lang="ko-KR" altLang="en-US" sz="1200" dirty="0" smtClean="0">
                <a:latin typeface="+mn-ea"/>
              </a:rPr>
              <a:t>보유차량의 종류를 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   </a:t>
            </a:r>
            <a:r>
              <a:rPr lang="ko-KR" altLang="en-US" sz="1200" dirty="0" smtClean="0">
                <a:latin typeface="+mn-ea"/>
              </a:rPr>
              <a:t>선택한 후 차량에 대한 정보 및 소재지를 입력합니다</a:t>
            </a:r>
            <a:r>
              <a:rPr lang="en-US" altLang="ko-KR" sz="1200" dirty="0" smtClean="0">
                <a:latin typeface="+mn-ea"/>
              </a:rPr>
              <a:t>.</a:t>
            </a:r>
            <a:r>
              <a:rPr lang="ko-KR" altLang="en-US" sz="1200" dirty="0" smtClean="0">
                <a:latin typeface="+mn-ea"/>
              </a:rPr>
              <a:t> 실적보고 년도 </a:t>
            </a:r>
            <a:r>
              <a:rPr lang="en-US" altLang="ko-KR" sz="1200" dirty="0" smtClean="0">
                <a:latin typeface="+mn-ea"/>
              </a:rPr>
              <a:t>12</a:t>
            </a:r>
            <a:r>
              <a:rPr lang="ko-KR" altLang="en-US" sz="1200" dirty="0" smtClean="0">
                <a:latin typeface="+mn-ea"/>
              </a:rPr>
              <a:t>월말 기준으로 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</a:t>
            </a:r>
            <a:r>
              <a:rPr lang="en-US" altLang="ko-KR" sz="1200" dirty="0" smtClean="0">
                <a:latin typeface="+mn-ea"/>
              </a:rPr>
              <a:t>  </a:t>
            </a:r>
            <a:r>
              <a:rPr lang="ko-KR" altLang="en-US" sz="1200" dirty="0" smtClean="0">
                <a:latin typeface="+mn-ea"/>
              </a:rPr>
              <a:t>보유하고 있는 운반차량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임시운반차량 포함</a:t>
            </a:r>
            <a:r>
              <a:rPr lang="en-US" altLang="ko-KR" sz="1200" dirty="0" smtClean="0">
                <a:latin typeface="+mn-ea"/>
              </a:rPr>
              <a:t>)</a:t>
            </a:r>
            <a:r>
              <a:rPr lang="ko-KR" altLang="en-US" sz="1200" dirty="0" smtClean="0">
                <a:latin typeface="+mn-ea"/>
              </a:rPr>
              <a:t>을 모두 입력합니다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3</a:t>
            </a:r>
            <a:r>
              <a:rPr lang="en-US" altLang="ko-KR" sz="1200" dirty="0" smtClean="0">
                <a:latin typeface="+mn-ea"/>
              </a:rPr>
              <a:t>.      </a:t>
            </a:r>
            <a:r>
              <a:rPr lang="ko-KR" altLang="en-US" sz="1200" dirty="0" smtClean="0">
                <a:latin typeface="+mn-ea"/>
              </a:rPr>
              <a:t>검증버튼을 클릭하면 입력 내용의 오류를 찾아줍니다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</a:t>
            </a:r>
            <a:endParaRPr lang="ko-KR" altLang="en-US" sz="1200" dirty="0">
              <a:latin typeface="+mn-ea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634785" y="6900873"/>
            <a:ext cx="235921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1398497" y="875475"/>
            <a:ext cx="3978444" cy="3654690"/>
            <a:chOff x="1398497" y="749701"/>
            <a:chExt cx="3978444" cy="3654690"/>
          </a:xfrm>
        </p:grpSpPr>
        <p:sp>
          <p:nvSpPr>
            <p:cNvPr id="5" name="직사각형 4"/>
            <p:cNvSpPr/>
            <p:nvPr/>
          </p:nvSpPr>
          <p:spPr>
            <a:xfrm>
              <a:off x="4761634" y="875605"/>
              <a:ext cx="606779" cy="200242"/>
            </a:xfrm>
            <a:prstGeom prst="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1398497" y="1499827"/>
              <a:ext cx="1338727" cy="1144428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2193366" y="3629979"/>
              <a:ext cx="603624" cy="774412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4761634" y="2828981"/>
              <a:ext cx="615307" cy="196094"/>
            </a:xfrm>
            <a:prstGeom prst="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타원 14"/>
            <p:cNvSpPr/>
            <p:nvPr/>
          </p:nvSpPr>
          <p:spPr>
            <a:xfrm>
              <a:off x="4671190" y="749701"/>
              <a:ext cx="239909" cy="201770"/>
            </a:xfrm>
            <a:prstGeom prst="ellipse">
              <a:avLst/>
            </a:prstGeom>
            <a:solidFill>
              <a:srgbClr val="FC3E3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dirty="0"/>
            </a:p>
            <a:p>
              <a:pPr algn="ctr"/>
              <a:r>
                <a:rPr lang="en-US" altLang="ko-KR" sz="1400" b="1" dirty="0"/>
                <a:t>1</a:t>
              </a:r>
              <a:endParaRPr lang="en-US" altLang="ko-KR" sz="1400" b="1" dirty="0" smtClean="0"/>
            </a:p>
            <a:p>
              <a:pPr algn="ctr"/>
              <a:endParaRPr lang="ko-KR" altLang="en-US" dirty="0"/>
            </a:p>
          </p:txBody>
        </p:sp>
        <p:sp>
          <p:nvSpPr>
            <p:cNvPr id="16" name="타원 15"/>
            <p:cNvSpPr/>
            <p:nvPr/>
          </p:nvSpPr>
          <p:spPr>
            <a:xfrm>
              <a:off x="4671190" y="2680233"/>
              <a:ext cx="239909" cy="201770"/>
            </a:xfrm>
            <a:prstGeom prst="ellipse">
              <a:avLst/>
            </a:prstGeom>
            <a:solidFill>
              <a:srgbClr val="FC3E3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dirty="0"/>
            </a:p>
            <a:p>
              <a:pPr algn="ctr"/>
              <a:r>
                <a:rPr lang="en-US" altLang="ko-KR" sz="1400" b="1" dirty="0"/>
                <a:t>1</a:t>
              </a:r>
              <a:endParaRPr lang="en-US" altLang="ko-KR" sz="1400" b="1" dirty="0" smtClean="0"/>
            </a:p>
            <a:p>
              <a:pPr algn="ctr"/>
              <a:endParaRPr lang="ko-KR" altLang="en-US" dirty="0"/>
            </a:p>
          </p:txBody>
        </p:sp>
      </p:grpSp>
      <p:sp>
        <p:nvSpPr>
          <p:cNvPr id="17" name="타원 16"/>
          <p:cNvSpPr/>
          <p:nvPr/>
        </p:nvSpPr>
        <p:spPr>
          <a:xfrm>
            <a:off x="613696" y="7730269"/>
            <a:ext cx="235921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6046839" y="1001379"/>
            <a:ext cx="494071" cy="2017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5965820" y="875475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6052935" y="2949078"/>
            <a:ext cx="494071" cy="2017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5978012" y="2831358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1" name="타원 20"/>
          <p:cNvSpPr/>
          <p:nvPr/>
        </p:nvSpPr>
        <p:spPr>
          <a:xfrm>
            <a:off x="2240408" y="6357910"/>
            <a:ext cx="23990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392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7024" y="347743"/>
            <a:ext cx="12143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14328" latinLnBrk="1"/>
            <a:r>
              <a:rPr lang="ko-KR" altLang="en-US" sz="1400" dirty="0" smtClean="0">
                <a:solidFill>
                  <a:srgbClr val="002060"/>
                </a:solidFill>
                <a:latin typeface="+mn-ea"/>
              </a:rPr>
              <a:t>재활용현황</a:t>
            </a:r>
            <a:endParaRPr lang="en-US" altLang="ko-KR" sz="1400" dirty="0">
              <a:solidFill>
                <a:srgbClr val="002060"/>
              </a:solidFill>
              <a:latin typeface="+mn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06" y="777471"/>
            <a:ext cx="6444343" cy="179055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5014958" y="827314"/>
            <a:ext cx="516155" cy="25855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59307" y="4413876"/>
            <a:ext cx="6339386" cy="526297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  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</a:t>
            </a:r>
            <a:r>
              <a:rPr lang="ko-KR" altLang="en-US" sz="1200" spc="-150" dirty="0" err="1" smtClean="0"/>
              <a:t>올바로시스템으로</a:t>
            </a:r>
            <a:r>
              <a:rPr lang="ko-KR" altLang="en-US" sz="1200" spc="-150" dirty="0" smtClean="0"/>
              <a:t> 대장관리를 했을 경우 관리대장의  모든 폐기물 수집운반</a:t>
            </a:r>
            <a:r>
              <a:rPr lang="en-US" altLang="ko-KR" sz="1200" spc="-150" dirty="0" smtClean="0"/>
              <a:t>/</a:t>
            </a:r>
            <a:r>
              <a:rPr lang="ko-KR" altLang="en-US" sz="1200" spc="-150" dirty="0" smtClean="0"/>
              <a:t>재활용내역 및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</a:t>
            </a:r>
            <a:r>
              <a:rPr lang="ko-KR" altLang="en-US" sz="1200" dirty="0" smtClean="0"/>
              <a:t>제품 </a:t>
            </a:r>
            <a:r>
              <a:rPr lang="ko-KR" altLang="en-US" sz="1200" dirty="0" err="1" smtClean="0"/>
              <a:t>판매및보관</a:t>
            </a:r>
            <a:r>
              <a:rPr lang="ko-KR" altLang="en-US" sz="1200" dirty="0" smtClean="0"/>
              <a:t> 내역이 자동으로 불러와 집니다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생성된 대장이 없을 경우 불러올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</a:t>
            </a:r>
            <a:r>
              <a:rPr lang="ko-KR" altLang="en-US" sz="1200" dirty="0" smtClean="0"/>
              <a:t>정보가 없으며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 </a:t>
            </a:r>
            <a:r>
              <a:rPr lang="ko-KR" altLang="en-US" sz="1200" spc="-150" dirty="0" smtClean="0"/>
              <a:t>일부 기간의 대장생성이 누락된 경우 누락된 달부터 실적보고대상기간까지의    </a:t>
            </a:r>
            <a:endParaRPr lang="en-US" altLang="ko-KR" sz="1200" spc="-150" dirty="0" smtClean="0"/>
          </a:p>
          <a:p>
            <a:r>
              <a:rPr lang="en-US" altLang="ko-KR" sz="1200" dirty="0" smtClean="0"/>
              <a:t>      </a:t>
            </a:r>
            <a:r>
              <a:rPr lang="ko-KR" altLang="en-US" sz="1200" dirty="0" smtClean="0"/>
              <a:t>대장생성을 해주셔야 합니다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(ex: 5</a:t>
            </a:r>
            <a:r>
              <a:rPr lang="ko-KR" altLang="en-US" sz="1200" dirty="0" smtClean="0"/>
              <a:t>월 대장생성이 누락된 경우 </a:t>
            </a:r>
            <a:r>
              <a:rPr lang="en-US" altLang="ko-KR" sz="1200" dirty="0" smtClean="0"/>
              <a:t>2017/5/1~12/31</a:t>
            </a:r>
            <a:r>
              <a:rPr lang="ko-KR" altLang="en-US" sz="1200" dirty="0" smtClean="0"/>
              <a:t>까지 매월의 대장생성</a:t>
            </a:r>
            <a:r>
              <a:rPr lang="en-US" altLang="ko-KR" sz="1200" dirty="0" smtClean="0"/>
              <a:t>) </a:t>
            </a:r>
            <a:endParaRPr lang="en-US" altLang="ko-KR" sz="1200" dirty="0"/>
          </a:p>
          <a:p>
            <a:r>
              <a:rPr lang="ko-KR" altLang="en-US" sz="1200" dirty="0" smtClean="0"/>
              <a:t>  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</a:t>
            </a:r>
            <a:r>
              <a:rPr lang="ko-KR" altLang="en-US" sz="1200" dirty="0" smtClean="0"/>
              <a:t>모든 양의 단위는 </a:t>
            </a:r>
            <a:r>
              <a:rPr lang="en-US" altLang="ko-KR" sz="1200" dirty="0" smtClean="0"/>
              <a:t>‘kg’</a:t>
            </a:r>
            <a:r>
              <a:rPr lang="ko-KR" altLang="en-US" sz="1200" dirty="0" smtClean="0"/>
              <a:t>입니다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모든 양을 </a:t>
            </a:r>
            <a:r>
              <a:rPr lang="en-US" altLang="ko-KR" sz="1200" dirty="0" smtClean="0"/>
              <a:t>‘kg’</a:t>
            </a:r>
            <a:r>
              <a:rPr lang="ko-KR" altLang="en-US" sz="1200" dirty="0" smtClean="0"/>
              <a:t>으로 환산하신 후 입력해주세요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1. </a:t>
            </a:r>
            <a:r>
              <a:rPr lang="ko-KR" altLang="en-US" sz="1200" dirty="0" smtClean="0"/>
              <a:t>수기로 입력하려면      </a:t>
            </a:r>
            <a:r>
              <a:rPr lang="ko-KR" altLang="en-US" sz="1200" dirty="0" err="1" smtClean="0"/>
              <a:t>행추가</a:t>
            </a:r>
            <a:r>
              <a:rPr lang="ko-KR" altLang="en-US" sz="1200" dirty="0" smtClean="0"/>
              <a:t> 버튼을 클릭합니다</a:t>
            </a:r>
            <a:r>
              <a:rPr lang="en-US" altLang="ko-KR" sz="12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2.</a:t>
            </a:r>
            <a:r>
              <a:rPr lang="ko-KR" altLang="en-US" sz="1200" dirty="0" smtClean="0"/>
              <a:t> 폐기물명의          를 클릭하여 폐기물분류번호 또는 폐기물종류를 입력하고    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      </a:t>
            </a:r>
            <a:r>
              <a:rPr lang="ko-KR" altLang="en-US" sz="1200" dirty="0" smtClean="0"/>
              <a:t>조회버튼을 클릭한 후 해당 폐기물을      </a:t>
            </a:r>
            <a:r>
              <a:rPr lang="ko-KR" altLang="en-US" sz="1200" dirty="0" err="1" smtClean="0"/>
              <a:t>더블클릭하여</a:t>
            </a:r>
            <a:r>
              <a:rPr lang="ko-KR" altLang="en-US" sz="1200" dirty="0" smtClean="0"/>
              <a:t> 선택합니다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  3.     </a:t>
            </a:r>
            <a:r>
              <a:rPr lang="ko-KR" altLang="en-US" sz="1200" dirty="0" smtClean="0"/>
              <a:t>폐기물의 성질 및 상태를 선택합니다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/>
          </a:p>
          <a:p>
            <a:r>
              <a:rPr lang="en-US" altLang="ko-KR" sz="1200" dirty="0" smtClean="0"/>
              <a:t>  4. </a:t>
            </a:r>
            <a:r>
              <a:rPr lang="ko-KR" altLang="en-US" sz="1200" dirty="0" smtClean="0"/>
              <a:t>위탁내역은 </a:t>
            </a:r>
            <a:r>
              <a:rPr lang="ko-KR" altLang="en-US" sz="1200" dirty="0" err="1" smtClean="0"/>
              <a:t>위탁받은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배출자에</a:t>
            </a:r>
            <a:r>
              <a:rPr lang="ko-KR" altLang="en-US" sz="1200" dirty="0" smtClean="0"/>
              <a:t> 관한 것으로서     시스템상에 등록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가입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된 경우   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</a:t>
            </a:r>
            <a:r>
              <a:rPr lang="ko-KR" altLang="en-US" sz="1200" dirty="0" smtClean="0"/>
              <a:t>시스템 등록여부 </a:t>
            </a:r>
            <a:r>
              <a:rPr lang="en-US" altLang="ko-KR" sz="1200" dirty="0" smtClean="0"/>
              <a:t>‘</a:t>
            </a:r>
            <a:r>
              <a:rPr lang="ko-KR" altLang="en-US" sz="1200" dirty="0" smtClean="0"/>
              <a:t>등록</a:t>
            </a:r>
            <a:r>
              <a:rPr lang="en-US" altLang="ko-KR" sz="1200" dirty="0" smtClean="0"/>
              <a:t>’, </a:t>
            </a:r>
            <a:r>
              <a:rPr lang="ko-KR" altLang="en-US" sz="1200" dirty="0" err="1" smtClean="0"/>
              <a:t>업소명</a:t>
            </a:r>
            <a:r>
              <a:rPr lang="ko-KR" altLang="en-US" sz="1200" dirty="0" smtClean="0"/>
              <a:t> 검색 시스템상 미등록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미가입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된 경우 시스템등록여부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‘</a:t>
            </a:r>
            <a:r>
              <a:rPr lang="ko-KR" altLang="en-US" sz="1200" dirty="0" smtClean="0"/>
              <a:t>미등록</a:t>
            </a:r>
            <a:r>
              <a:rPr lang="en-US" altLang="ko-KR" sz="1200" dirty="0" smtClean="0"/>
              <a:t>’, </a:t>
            </a:r>
            <a:r>
              <a:rPr lang="ko-KR" altLang="en-US" sz="1200" dirty="0" err="1" smtClean="0"/>
              <a:t>업소명</a:t>
            </a:r>
            <a:r>
              <a:rPr lang="ko-KR" altLang="en-US" sz="1200" dirty="0" smtClean="0"/>
              <a:t> 직접 입력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  5. </a:t>
            </a:r>
            <a:r>
              <a:rPr lang="ko-KR" altLang="en-US" sz="1200" dirty="0" smtClean="0"/>
              <a:t>등록된 업체는          를 클릭하여 </a:t>
            </a:r>
            <a:r>
              <a:rPr lang="ko-KR" altLang="en-US" sz="1200" dirty="0" err="1" smtClean="0"/>
              <a:t>업소명을</a:t>
            </a:r>
            <a:r>
              <a:rPr lang="ko-KR" altLang="en-US" sz="1200" dirty="0" smtClean="0"/>
              <a:t> 조회한 후 </a:t>
            </a:r>
            <a:r>
              <a:rPr lang="ko-KR" altLang="en-US" sz="1200" dirty="0" err="1" smtClean="0"/>
              <a:t>더블클릭하여</a:t>
            </a:r>
            <a:r>
              <a:rPr lang="ko-KR" altLang="en-US" sz="1200" dirty="0" smtClean="0"/>
              <a:t> 선택합니다</a:t>
            </a:r>
            <a:r>
              <a:rPr lang="en-US" altLang="ko-KR" sz="1200" dirty="0" smtClean="0"/>
              <a:t>.  </a:t>
            </a:r>
          </a:p>
          <a:p>
            <a:r>
              <a:rPr lang="en-US" altLang="ko-KR" sz="1200" dirty="0" smtClean="0"/>
              <a:t>     </a:t>
            </a:r>
            <a:r>
              <a:rPr lang="ko-KR" altLang="en-US" sz="1200" dirty="0" smtClean="0"/>
              <a:t>동일한 방법으로 업소의 소재지를 입력합니다</a:t>
            </a:r>
            <a:r>
              <a:rPr lang="en-US" altLang="ko-KR" sz="1200" dirty="0" smtClean="0"/>
              <a:t>. </a:t>
            </a:r>
            <a:r>
              <a:rPr lang="ko-KR" altLang="en-US" sz="1200" dirty="0" err="1" smtClean="0"/>
              <a:t>미동록된</a:t>
            </a:r>
            <a:r>
              <a:rPr lang="ko-KR" altLang="en-US" sz="1200" dirty="0" smtClean="0"/>
              <a:t> 업체의 경우 빈칸을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</a:t>
            </a:r>
            <a:r>
              <a:rPr lang="ko-KR" altLang="en-US" sz="1200" dirty="0" err="1" smtClean="0"/>
              <a:t>더블클릭하여</a:t>
            </a:r>
            <a:r>
              <a:rPr lang="ko-KR" altLang="en-US" sz="1200" dirty="0" smtClean="0"/>
              <a:t> 수기로 입력합니다</a:t>
            </a:r>
            <a:r>
              <a:rPr lang="en-US" altLang="ko-KR" sz="1200" dirty="0" smtClean="0"/>
              <a:t>.  </a:t>
            </a:r>
          </a:p>
          <a:p>
            <a:endParaRPr lang="en-US" altLang="ko-KR" sz="1200" dirty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6.      1</a:t>
            </a:r>
            <a:r>
              <a:rPr lang="ko-KR" altLang="en-US" sz="1200" dirty="0" smtClean="0"/>
              <a:t>년간 총 수집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위탁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한 폐기물의 양과 재활용처리량을 </a:t>
            </a:r>
            <a:r>
              <a:rPr lang="en-US" altLang="ko-KR" sz="1200" dirty="0" smtClean="0"/>
              <a:t>‘kg’</a:t>
            </a:r>
            <a:r>
              <a:rPr lang="ko-KR" altLang="en-US" sz="1200" dirty="0" smtClean="0"/>
              <a:t>으로</a:t>
            </a:r>
            <a:r>
              <a:rPr lang="en-US" altLang="ko-KR" sz="1200" dirty="0"/>
              <a:t> </a:t>
            </a:r>
            <a:r>
              <a:rPr lang="ko-KR" altLang="en-US" sz="1200" dirty="0" smtClean="0"/>
              <a:t>입력합니다</a:t>
            </a:r>
            <a:r>
              <a:rPr lang="en-US" altLang="ko-KR" sz="1200" dirty="0" smtClean="0"/>
              <a:t>. 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          </a:t>
            </a:r>
            <a:r>
              <a:rPr lang="ko-KR" altLang="en-US" sz="1200" dirty="0" err="1" smtClean="0"/>
              <a:t>위탁량</a:t>
            </a:r>
            <a:r>
              <a:rPr lang="en-US" altLang="ko-KR" sz="1200" dirty="0" smtClean="0"/>
              <a:t>-</a:t>
            </a:r>
            <a:r>
              <a:rPr lang="ko-KR" altLang="en-US" sz="1200" dirty="0" smtClean="0"/>
              <a:t>재활용처리량</a:t>
            </a:r>
            <a:r>
              <a:rPr lang="en-US" altLang="ko-KR" sz="1200" dirty="0"/>
              <a:t>+</a:t>
            </a:r>
            <a:r>
              <a:rPr lang="ko-KR" altLang="en-US" sz="1200" dirty="0" err="1"/>
              <a:t>이월보관량</a:t>
            </a:r>
            <a:r>
              <a:rPr lang="en-US" altLang="ko-KR" sz="1200" dirty="0"/>
              <a:t>=</a:t>
            </a:r>
            <a:r>
              <a:rPr lang="ko-KR" altLang="en-US" sz="1200" dirty="0" err="1" smtClean="0"/>
              <a:t>최종보관량</a:t>
            </a:r>
            <a:endParaRPr lang="en-US" altLang="ko-KR" sz="1200" dirty="0" smtClean="0"/>
          </a:p>
        </p:txBody>
      </p:sp>
      <p:pic>
        <p:nvPicPr>
          <p:cNvPr id="15" name="그림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99" y="5710452"/>
            <a:ext cx="263239" cy="263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타원 15"/>
          <p:cNvSpPr/>
          <p:nvPr/>
        </p:nvSpPr>
        <p:spPr>
          <a:xfrm>
            <a:off x="1994554" y="6337291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17" name="그림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99" y="4619384"/>
            <a:ext cx="263239" cy="263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898" y="6622280"/>
            <a:ext cx="214688" cy="201677"/>
          </a:xfrm>
          <a:prstGeom prst="rect">
            <a:avLst/>
          </a:prstGeom>
        </p:spPr>
      </p:pic>
      <p:sp>
        <p:nvSpPr>
          <p:cNvPr id="19" name="타원 18"/>
          <p:cNvSpPr/>
          <p:nvPr/>
        </p:nvSpPr>
        <p:spPr>
          <a:xfrm>
            <a:off x="1474202" y="6603772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0" name="타원 19"/>
          <p:cNvSpPr/>
          <p:nvPr/>
        </p:nvSpPr>
        <p:spPr>
          <a:xfrm>
            <a:off x="618251" y="7285945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5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1" name="타원 20"/>
          <p:cNvSpPr/>
          <p:nvPr/>
        </p:nvSpPr>
        <p:spPr>
          <a:xfrm>
            <a:off x="3424840" y="6877639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2" name="타원 21"/>
          <p:cNvSpPr/>
          <p:nvPr/>
        </p:nvSpPr>
        <p:spPr>
          <a:xfrm>
            <a:off x="1672255" y="8380000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7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518" y="8380047"/>
            <a:ext cx="214688" cy="201677"/>
          </a:xfrm>
          <a:prstGeom prst="rect">
            <a:avLst/>
          </a:prstGeom>
        </p:spPr>
      </p:pic>
      <p:sp>
        <p:nvSpPr>
          <p:cNvPr id="26" name="타원 25"/>
          <p:cNvSpPr/>
          <p:nvPr/>
        </p:nvSpPr>
        <p:spPr>
          <a:xfrm>
            <a:off x="660082" y="9112910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8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8" name="타원 27"/>
          <p:cNvSpPr/>
          <p:nvPr/>
        </p:nvSpPr>
        <p:spPr>
          <a:xfrm>
            <a:off x="4916382" y="735979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31" name="직사각형 30"/>
          <p:cNvSpPr/>
          <p:nvPr/>
        </p:nvSpPr>
        <p:spPr>
          <a:xfrm>
            <a:off x="2220808" y="2035021"/>
            <a:ext cx="139093" cy="2528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2101549" y="1895226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947" y="2307331"/>
            <a:ext cx="409916" cy="537825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33" name="타원 32"/>
          <p:cNvSpPr/>
          <p:nvPr/>
        </p:nvSpPr>
        <p:spPr>
          <a:xfrm>
            <a:off x="2679673" y="2161442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5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530" y="2305834"/>
            <a:ext cx="562540" cy="337552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451097" y="2056287"/>
            <a:ext cx="538274" cy="23157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/>
          <p:cNvSpPr/>
          <p:nvPr/>
        </p:nvSpPr>
        <p:spPr>
          <a:xfrm>
            <a:off x="3433351" y="1934136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7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77" y="2446760"/>
            <a:ext cx="2553790" cy="1600617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sp>
        <p:nvSpPr>
          <p:cNvPr id="38" name="직사각형 37"/>
          <p:cNvSpPr/>
          <p:nvPr/>
        </p:nvSpPr>
        <p:spPr>
          <a:xfrm>
            <a:off x="143003" y="2967442"/>
            <a:ext cx="2445153" cy="17626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151878" y="3663722"/>
            <a:ext cx="2450958" cy="1379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1779658" y="2733645"/>
            <a:ext cx="413871" cy="1838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타원 40"/>
          <p:cNvSpPr/>
          <p:nvPr/>
        </p:nvSpPr>
        <p:spPr>
          <a:xfrm>
            <a:off x="1684557" y="2626364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42" name="타원 41"/>
          <p:cNvSpPr/>
          <p:nvPr/>
        </p:nvSpPr>
        <p:spPr>
          <a:xfrm>
            <a:off x="54183" y="3483361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43" name="Freeform 29"/>
          <p:cNvSpPr>
            <a:spLocks/>
          </p:cNvSpPr>
          <p:nvPr/>
        </p:nvSpPr>
        <p:spPr bwMode="auto">
          <a:xfrm rot="3014977" flipV="1">
            <a:off x="2264868" y="2108560"/>
            <a:ext cx="379796" cy="347577"/>
          </a:xfrm>
          <a:custGeom>
            <a:avLst/>
            <a:gdLst/>
            <a:ahLst/>
            <a:cxnLst>
              <a:cxn ang="0">
                <a:pos x="0" y="136"/>
              </a:cxn>
              <a:cxn ang="0">
                <a:pos x="12" y="192"/>
              </a:cxn>
              <a:cxn ang="0">
                <a:pos x="34" y="246"/>
              </a:cxn>
              <a:cxn ang="0">
                <a:pos x="64" y="292"/>
              </a:cxn>
              <a:cxn ang="0">
                <a:pos x="102" y="334"/>
              </a:cxn>
              <a:cxn ang="0">
                <a:pos x="146" y="368"/>
              </a:cxn>
              <a:cxn ang="0">
                <a:pos x="196" y="392"/>
              </a:cxn>
              <a:cxn ang="0">
                <a:pos x="252" y="408"/>
              </a:cxn>
              <a:cxn ang="0">
                <a:pos x="310" y="414"/>
              </a:cxn>
              <a:cxn ang="0">
                <a:pos x="340" y="412"/>
              </a:cxn>
              <a:cxn ang="0">
                <a:pos x="396" y="402"/>
              </a:cxn>
              <a:cxn ang="0">
                <a:pos x="448" y="382"/>
              </a:cxn>
              <a:cxn ang="0">
                <a:pos x="496" y="354"/>
              </a:cxn>
              <a:cxn ang="0">
                <a:pos x="538" y="316"/>
              </a:cxn>
              <a:cxn ang="0">
                <a:pos x="572" y="274"/>
              </a:cxn>
              <a:cxn ang="0">
                <a:pos x="598" y="224"/>
              </a:cxn>
              <a:cxn ang="0">
                <a:pos x="616" y="172"/>
              </a:cxn>
              <a:cxn ang="0">
                <a:pos x="678" y="142"/>
              </a:cxn>
              <a:cxn ang="0">
                <a:pos x="460" y="144"/>
              </a:cxn>
              <a:cxn ang="0">
                <a:pos x="526" y="144"/>
              </a:cxn>
              <a:cxn ang="0">
                <a:pos x="516" y="186"/>
              </a:cxn>
              <a:cxn ang="0">
                <a:pos x="498" y="224"/>
              </a:cxn>
              <a:cxn ang="0">
                <a:pos x="476" y="260"/>
              </a:cxn>
              <a:cxn ang="0">
                <a:pos x="448" y="290"/>
              </a:cxn>
              <a:cxn ang="0">
                <a:pos x="416" y="316"/>
              </a:cxn>
              <a:cxn ang="0">
                <a:pos x="378" y="338"/>
              </a:cxn>
              <a:cxn ang="0">
                <a:pos x="338" y="352"/>
              </a:cxn>
              <a:cxn ang="0">
                <a:pos x="296" y="360"/>
              </a:cxn>
              <a:cxn ang="0">
                <a:pos x="270" y="362"/>
              </a:cxn>
              <a:cxn ang="0">
                <a:pos x="246" y="360"/>
              </a:cxn>
              <a:cxn ang="0">
                <a:pos x="202" y="352"/>
              </a:cxn>
              <a:cxn ang="0">
                <a:pos x="160" y="338"/>
              </a:cxn>
              <a:cxn ang="0">
                <a:pos x="122" y="316"/>
              </a:cxn>
              <a:cxn ang="0">
                <a:pos x="88" y="288"/>
              </a:cxn>
              <a:cxn ang="0">
                <a:pos x="58" y="254"/>
              </a:cxn>
              <a:cxn ang="0">
                <a:pos x="36" y="218"/>
              </a:cxn>
              <a:cxn ang="0">
                <a:pos x="20" y="176"/>
              </a:cxn>
              <a:cxn ang="0">
                <a:pos x="0" y="136"/>
              </a:cxn>
            </a:cxnLst>
            <a:rect l="0" t="0" r="r" b="b"/>
            <a:pathLst>
              <a:path w="678" h="414">
                <a:moveTo>
                  <a:pt x="0" y="136"/>
                </a:moveTo>
                <a:lnTo>
                  <a:pt x="0" y="136"/>
                </a:lnTo>
                <a:lnTo>
                  <a:pt x="4" y="164"/>
                </a:lnTo>
                <a:lnTo>
                  <a:pt x="12" y="192"/>
                </a:lnTo>
                <a:lnTo>
                  <a:pt x="22" y="220"/>
                </a:lnTo>
                <a:lnTo>
                  <a:pt x="34" y="246"/>
                </a:lnTo>
                <a:lnTo>
                  <a:pt x="48" y="270"/>
                </a:lnTo>
                <a:lnTo>
                  <a:pt x="64" y="292"/>
                </a:lnTo>
                <a:lnTo>
                  <a:pt x="82" y="314"/>
                </a:lnTo>
                <a:lnTo>
                  <a:pt x="102" y="334"/>
                </a:lnTo>
                <a:lnTo>
                  <a:pt x="124" y="352"/>
                </a:lnTo>
                <a:lnTo>
                  <a:pt x="146" y="368"/>
                </a:lnTo>
                <a:lnTo>
                  <a:pt x="170" y="380"/>
                </a:lnTo>
                <a:lnTo>
                  <a:pt x="196" y="392"/>
                </a:lnTo>
                <a:lnTo>
                  <a:pt x="224" y="402"/>
                </a:lnTo>
                <a:lnTo>
                  <a:pt x="252" y="408"/>
                </a:lnTo>
                <a:lnTo>
                  <a:pt x="280" y="412"/>
                </a:lnTo>
                <a:lnTo>
                  <a:pt x="310" y="414"/>
                </a:lnTo>
                <a:lnTo>
                  <a:pt x="310" y="414"/>
                </a:lnTo>
                <a:lnTo>
                  <a:pt x="340" y="412"/>
                </a:lnTo>
                <a:lnTo>
                  <a:pt x="368" y="408"/>
                </a:lnTo>
                <a:lnTo>
                  <a:pt x="396" y="402"/>
                </a:lnTo>
                <a:lnTo>
                  <a:pt x="424" y="392"/>
                </a:lnTo>
                <a:lnTo>
                  <a:pt x="448" y="382"/>
                </a:lnTo>
                <a:lnTo>
                  <a:pt x="472" y="368"/>
                </a:lnTo>
                <a:lnTo>
                  <a:pt x="496" y="354"/>
                </a:lnTo>
                <a:lnTo>
                  <a:pt x="518" y="336"/>
                </a:lnTo>
                <a:lnTo>
                  <a:pt x="538" y="316"/>
                </a:lnTo>
                <a:lnTo>
                  <a:pt x="556" y="296"/>
                </a:lnTo>
                <a:lnTo>
                  <a:pt x="572" y="274"/>
                </a:lnTo>
                <a:lnTo>
                  <a:pt x="586" y="250"/>
                </a:lnTo>
                <a:lnTo>
                  <a:pt x="598" y="224"/>
                </a:lnTo>
                <a:lnTo>
                  <a:pt x="608" y="198"/>
                </a:lnTo>
                <a:lnTo>
                  <a:pt x="616" y="172"/>
                </a:lnTo>
                <a:lnTo>
                  <a:pt x="620" y="142"/>
                </a:lnTo>
                <a:lnTo>
                  <a:pt x="678" y="142"/>
                </a:lnTo>
                <a:lnTo>
                  <a:pt x="568" y="0"/>
                </a:lnTo>
                <a:lnTo>
                  <a:pt x="460" y="144"/>
                </a:lnTo>
                <a:lnTo>
                  <a:pt x="526" y="144"/>
                </a:lnTo>
                <a:lnTo>
                  <a:pt x="526" y="144"/>
                </a:lnTo>
                <a:lnTo>
                  <a:pt x="522" y="164"/>
                </a:lnTo>
                <a:lnTo>
                  <a:pt x="516" y="186"/>
                </a:lnTo>
                <a:lnTo>
                  <a:pt x="508" y="204"/>
                </a:lnTo>
                <a:lnTo>
                  <a:pt x="498" y="224"/>
                </a:lnTo>
                <a:lnTo>
                  <a:pt x="488" y="242"/>
                </a:lnTo>
                <a:lnTo>
                  <a:pt x="476" y="260"/>
                </a:lnTo>
                <a:lnTo>
                  <a:pt x="462" y="276"/>
                </a:lnTo>
                <a:lnTo>
                  <a:pt x="448" y="290"/>
                </a:lnTo>
                <a:lnTo>
                  <a:pt x="432" y="304"/>
                </a:lnTo>
                <a:lnTo>
                  <a:pt x="416" y="316"/>
                </a:lnTo>
                <a:lnTo>
                  <a:pt x="398" y="328"/>
                </a:lnTo>
                <a:lnTo>
                  <a:pt x="378" y="338"/>
                </a:lnTo>
                <a:lnTo>
                  <a:pt x="360" y="346"/>
                </a:lnTo>
                <a:lnTo>
                  <a:pt x="338" y="352"/>
                </a:lnTo>
                <a:lnTo>
                  <a:pt x="318" y="358"/>
                </a:lnTo>
                <a:lnTo>
                  <a:pt x="296" y="360"/>
                </a:lnTo>
                <a:lnTo>
                  <a:pt x="296" y="360"/>
                </a:lnTo>
                <a:lnTo>
                  <a:pt x="270" y="362"/>
                </a:lnTo>
                <a:lnTo>
                  <a:pt x="270" y="362"/>
                </a:lnTo>
                <a:lnTo>
                  <a:pt x="246" y="360"/>
                </a:lnTo>
                <a:lnTo>
                  <a:pt x="224" y="358"/>
                </a:lnTo>
                <a:lnTo>
                  <a:pt x="202" y="352"/>
                </a:lnTo>
                <a:lnTo>
                  <a:pt x="180" y="346"/>
                </a:lnTo>
                <a:lnTo>
                  <a:pt x="160" y="338"/>
                </a:lnTo>
                <a:lnTo>
                  <a:pt x="140" y="328"/>
                </a:lnTo>
                <a:lnTo>
                  <a:pt x="122" y="316"/>
                </a:lnTo>
                <a:lnTo>
                  <a:pt x="104" y="302"/>
                </a:lnTo>
                <a:lnTo>
                  <a:pt x="88" y="288"/>
                </a:lnTo>
                <a:lnTo>
                  <a:pt x="72" y="272"/>
                </a:lnTo>
                <a:lnTo>
                  <a:pt x="58" y="254"/>
                </a:lnTo>
                <a:lnTo>
                  <a:pt x="46" y="236"/>
                </a:lnTo>
                <a:lnTo>
                  <a:pt x="36" y="218"/>
                </a:lnTo>
                <a:lnTo>
                  <a:pt x="28" y="196"/>
                </a:lnTo>
                <a:lnTo>
                  <a:pt x="20" y="176"/>
                </a:lnTo>
                <a:lnTo>
                  <a:pt x="14" y="154"/>
                </a:lnTo>
                <a:lnTo>
                  <a:pt x="0" y="136"/>
                </a:lnTo>
                <a:close/>
              </a:path>
            </a:pathLst>
          </a:custGeom>
          <a:gradFill>
            <a:gsLst>
              <a:gs pos="100000">
                <a:srgbClr val="3BACF1"/>
              </a:gs>
              <a:gs pos="18000">
                <a:srgbClr val="0D79BA"/>
              </a:gs>
            </a:gsLst>
            <a:lin ang="2700000" scaled="0"/>
          </a:gradFill>
          <a:ln w="25400">
            <a:solidFill>
              <a:srgbClr val="0070C0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ko-KR" altLang="en-US" sz="1400" dirty="0"/>
          </a:p>
        </p:txBody>
      </p:sp>
      <p:sp>
        <p:nvSpPr>
          <p:cNvPr id="44" name="타원 43"/>
          <p:cNvSpPr/>
          <p:nvPr/>
        </p:nvSpPr>
        <p:spPr>
          <a:xfrm>
            <a:off x="618251" y="6877639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35" name="타원 34"/>
          <p:cNvSpPr/>
          <p:nvPr/>
        </p:nvSpPr>
        <p:spPr>
          <a:xfrm>
            <a:off x="3236528" y="2209484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6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523" y="2441286"/>
            <a:ext cx="2795853" cy="1766054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sp>
        <p:nvSpPr>
          <p:cNvPr id="47" name="타원 46"/>
          <p:cNvSpPr/>
          <p:nvPr/>
        </p:nvSpPr>
        <p:spPr>
          <a:xfrm>
            <a:off x="3795043" y="7659538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6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4015588" y="2047330"/>
            <a:ext cx="1640934" cy="24053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Freeform 29"/>
          <p:cNvSpPr>
            <a:spLocks/>
          </p:cNvSpPr>
          <p:nvPr/>
        </p:nvSpPr>
        <p:spPr bwMode="auto">
          <a:xfrm rot="3014977" flipV="1">
            <a:off x="3896675" y="2174940"/>
            <a:ext cx="377229" cy="272174"/>
          </a:xfrm>
          <a:custGeom>
            <a:avLst/>
            <a:gdLst/>
            <a:ahLst/>
            <a:cxnLst>
              <a:cxn ang="0">
                <a:pos x="0" y="136"/>
              </a:cxn>
              <a:cxn ang="0">
                <a:pos x="12" y="192"/>
              </a:cxn>
              <a:cxn ang="0">
                <a:pos x="34" y="246"/>
              </a:cxn>
              <a:cxn ang="0">
                <a:pos x="64" y="292"/>
              </a:cxn>
              <a:cxn ang="0">
                <a:pos x="102" y="334"/>
              </a:cxn>
              <a:cxn ang="0">
                <a:pos x="146" y="368"/>
              </a:cxn>
              <a:cxn ang="0">
                <a:pos x="196" y="392"/>
              </a:cxn>
              <a:cxn ang="0">
                <a:pos x="252" y="408"/>
              </a:cxn>
              <a:cxn ang="0">
                <a:pos x="310" y="414"/>
              </a:cxn>
              <a:cxn ang="0">
                <a:pos x="340" y="412"/>
              </a:cxn>
              <a:cxn ang="0">
                <a:pos x="396" y="402"/>
              </a:cxn>
              <a:cxn ang="0">
                <a:pos x="448" y="382"/>
              </a:cxn>
              <a:cxn ang="0">
                <a:pos x="496" y="354"/>
              </a:cxn>
              <a:cxn ang="0">
                <a:pos x="538" y="316"/>
              </a:cxn>
              <a:cxn ang="0">
                <a:pos x="572" y="274"/>
              </a:cxn>
              <a:cxn ang="0">
                <a:pos x="598" y="224"/>
              </a:cxn>
              <a:cxn ang="0">
                <a:pos x="616" y="172"/>
              </a:cxn>
              <a:cxn ang="0">
                <a:pos x="678" y="142"/>
              </a:cxn>
              <a:cxn ang="0">
                <a:pos x="460" y="144"/>
              </a:cxn>
              <a:cxn ang="0">
                <a:pos x="526" y="144"/>
              </a:cxn>
              <a:cxn ang="0">
                <a:pos x="516" y="186"/>
              </a:cxn>
              <a:cxn ang="0">
                <a:pos x="498" y="224"/>
              </a:cxn>
              <a:cxn ang="0">
                <a:pos x="476" y="260"/>
              </a:cxn>
              <a:cxn ang="0">
                <a:pos x="448" y="290"/>
              </a:cxn>
              <a:cxn ang="0">
                <a:pos x="416" y="316"/>
              </a:cxn>
              <a:cxn ang="0">
                <a:pos x="378" y="338"/>
              </a:cxn>
              <a:cxn ang="0">
                <a:pos x="338" y="352"/>
              </a:cxn>
              <a:cxn ang="0">
                <a:pos x="296" y="360"/>
              </a:cxn>
              <a:cxn ang="0">
                <a:pos x="270" y="362"/>
              </a:cxn>
              <a:cxn ang="0">
                <a:pos x="246" y="360"/>
              </a:cxn>
              <a:cxn ang="0">
                <a:pos x="202" y="352"/>
              </a:cxn>
              <a:cxn ang="0">
                <a:pos x="160" y="338"/>
              </a:cxn>
              <a:cxn ang="0">
                <a:pos x="122" y="316"/>
              </a:cxn>
              <a:cxn ang="0">
                <a:pos x="88" y="288"/>
              </a:cxn>
              <a:cxn ang="0">
                <a:pos x="58" y="254"/>
              </a:cxn>
              <a:cxn ang="0">
                <a:pos x="36" y="218"/>
              </a:cxn>
              <a:cxn ang="0">
                <a:pos x="20" y="176"/>
              </a:cxn>
              <a:cxn ang="0">
                <a:pos x="0" y="136"/>
              </a:cxn>
            </a:cxnLst>
            <a:rect l="0" t="0" r="r" b="b"/>
            <a:pathLst>
              <a:path w="678" h="414">
                <a:moveTo>
                  <a:pt x="0" y="136"/>
                </a:moveTo>
                <a:lnTo>
                  <a:pt x="0" y="136"/>
                </a:lnTo>
                <a:lnTo>
                  <a:pt x="4" y="164"/>
                </a:lnTo>
                <a:lnTo>
                  <a:pt x="12" y="192"/>
                </a:lnTo>
                <a:lnTo>
                  <a:pt x="22" y="220"/>
                </a:lnTo>
                <a:lnTo>
                  <a:pt x="34" y="246"/>
                </a:lnTo>
                <a:lnTo>
                  <a:pt x="48" y="270"/>
                </a:lnTo>
                <a:lnTo>
                  <a:pt x="64" y="292"/>
                </a:lnTo>
                <a:lnTo>
                  <a:pt x="82" y="314"/>
                </a:lnTo>
                <a:lnTo>
                  <a:pt x="102" y="334"/>
                </a:lnTo>
                <a:lnTo>
                  <a:pt x="124" y="352"/>
                </a:lnTo>
                <a:lnTo>
                  <a:pt x="146" y="368"/>
                </a:lnTo>
                <a:lnTo>
                  <a:pt x="170" y="380"/>
                </a:lnTo>
                <a:lnTo>
                  <a:pt x="196" y="392"/>
                </a:lnTo>
                <a:lnTo>
                  <a:pt x="224" y="402"/>
                </a:lnTo>
                <a:lnTo>
                  <a:pt x="252" y="408"/>
                </a:lnTo>
                <a:lnTo>
                  <a:pt x="280" y="412"/>
                </a:lnTo>
                <a:lnTo>
                  <a:pt x="310" y="414"/>
                </a:lnTo>
                <a:lnTo>
                  <a:pt x="310" y="414"/>
                </a:lnTo>
                <a:lnTo>
                  <a:pt x="340" y="412"/>
                </a:lnTo>
                <a:lnTo>
                  <a:pt x="368" y="408"/>
                </a:lnTo>
                <a:lnTo>
                  <a:pt x="396" y="402"/>
                </a:lnTo>
                <a:lnTo>
                  <a:pt x="424" y="392"/>
                </a:lnTo>
                <a:lnTo>
                  <a:pt x="448" y="382"/>
                </a:lnTo>
                <a:lnTo>
                  <a:pt x="472" y="368"/>
                </a:lnTo>
                <a:lnTo>
                  <a:pt x="496" y="354"/>
                </a:lnTo>
                <a:lnTo>
                  <a:pt x="518" y="336"/>
                </a:lnTo>
                <a:lnTo>
                  <a:pt x="538" y="316"/>
                </a:lnTo>
                <a:lnTo>
                  <a:pt x="556" y="296"/>
                </a:lnTo>
                <a:lnTo>
                  <a:pt x="572" y="274"/>
                </a:lnTo>
                <a:lnTo>
                  <a:pt x="586" y="250"/>
                </a:lnTo>
                <a:lnTo>
                  <a:pt x="598" y="224"/>
                </a:lnTo>
                <a:lnTo>
                  <a:pt x="608" y="198"/>
                </a:lnTo>
                <a:lnTo>
                  <a:pt x="616" y="172"/>
                </a:lnTo>
                <a:lnTo>
                  <a:pt x="620" y="142"/>
                </a:lnTo>
                <a:lnTo>
                  <a:pt x="678" y="142"/>
                </a:lnTo>
                <a:lnTo>
                  <a:pt x="568" y="0"/>
                </a:lnTo>
                <a:lnTo>
                  <a:pt x="460" y="144"/>
                </a:lnTo>
                <a:lnTo>
                  <a:pt x="526" y="144"/>
                </a:lnTo>
                <a:lnTo>
                  <a:pt x="526" y="144"/>
                </a:lnTo>
                <a:lnTo>
                  <a:pt x="522" y="164"/>
                </a:lnTo>
                <a:lnTo>
                  <a:pt x="516" y="186"/>
                </a:lnTo>
                <a:lnTo>
                  <a:pt x="508" y="204"/>
                </a:lnTo>
                <a:lnTo>
                  <a:pt x="498" y="224"/>
                </a:lnTo>
                <a:lnTo>
                  <a:pt x="488" y="242"/>
                </a:lnTo>
                <a:lnTo>
                  <a:pt x="476" y="260"/>
                </a:lnTo>
                <a:lnTo>
                  <a:pt x="462" y="276"/>
                </a:lnTo>
                <a:lnTo>
                  <a:pt x="448" y="290"/>
                </a:lnTo>
                <a:lnTo>
                  <a:pt x="432" y="304"/>
                </a:lnTo>
                <a:lnTo>
                  <a:pt x="416" y="316"/>
                </a:lnTo>
                <a:lnTo>
                  <a:pt x="398" y="328"/>
                </a:lnTo>
                <a:lnTo>
                  <a:pt x="378" y="338"/>
                </a:lnTo>
                <a:lnTo>
                  <a:pt x="360" y="346"/>
                </a:lnTo>
                <a:lnTo>
                  <a:pt x="338" y="352"/>
                </a:lnTo>
                <a:lnTo>
                  <a:pt x="318" y="358"/>
                </a:lnTo>
                <a:lnTo>
                  <a:pt x="296" y="360"/>
                </a:lnTo>
                <a:lnTo>
                  <a:pt x="296" y="360"/>
                </a:lnTo>
                <a:lnTo>
                  <a:pt x="270" y="362"/>
                </a:lnTo>
                <a:lnTo>
                  <a:pt x="270" y="362"/>
                </a:lnTo>
                <a:lnTo>
                  <a:pt x="246" y="360"/>
                </a:lnTo>
                <a:lnTo>
                  <a:pt x="224" y="358"/>
                </a:lnTo>
                <a:lnTo>
                  <a:pt x="202" y="352"/>
                </a:lnTo>
                <a:lnTo>
                  <a:pt x="180" y="346"/>
                </a:lnTo>
                <a:lnTo>
                  <a:pt x="160" y="338"/>
                </a:lnTo>
                <a:lnTo>
                  <a:pt x="140" y="328"/>
                </a:lnTo>
                <a:lnTo>
                  <a:pt x="122" y="316"/>
                </a:lnTo>
                <a:lnTo>
                  <a:pt x="104" y="302"/>
                </a:lnTo>
                <a:lnTo>
                  <a:pt x="88" y="288"/>
                </a:lnTo>
                <a:lnTo>
                  <a:pt x="72" y="272"/>
                </a:lnTo>
                <a:lnTo>
                  <a:pt x="58" y="254"/>
                </a:lnTo>
                <a:lnTo>
                  <a:pt x="46" y="236"/>
                </a:lnTo>
                <a:lnTo>
                  <a:pt x="36" y="218"/>
                </a:lnTo>
                <a:lnTo>
                  <a:pt x="28" y="196"/>
                </a:lnTo>
                <a:lnTo>
                  <a:pt x="20" y="176"/>
                </a:lnTo>
                <a:lnTo>
                  <a:pt x="14" y="154"/>
                </a:lnTo>
                <a:lnTo>
                  <a:pt x="0" y="136"/>
                </a:lnTo>
                <a:close/>
              </a:path>
            </a:pathLst>
          </a:custGeom>
          <a:gradFill>
            <a:gsLst>
              <a:gs pos="100000">
                <a:srgbClr val="3BACF1"/>
              </a:gs>
              <a:gs pos="18000">
                <a:srgbClr val="0D79BA"/>
              </a:gs>
            </a:gsLst>
            <a:lin ang="2700000" scaled="0"/>
          </a:gradFill>
          <a:ln w="25400">
            <a:solidFill>
              <a:srgbClr val="0070C0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ko-KR" altLang="en-US" sz="1400" dirty="0"/>
          </a:p>
        </p:txBody>
      </p:sp>
      <p:pic>
        <p:nvPicPr>
          <p:cNvPr id="49" name="그림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18" y="9345521"/>
            <a:ext cx="262265" cy="22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261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53" y="1265623"/>
            <a:ext cx="6478495" cy="13939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7024" y="347743"/>
            <a:ext cx="12143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14328" latinLnBrk="1"/>
            <a:r>
              <a:rPr lang="ko-KR" altLang="en-US" sz="1400" dirty="0" smtClean="0">
                <a:solidFill>
                  <a:srgbClr val="002060"/>
                </a:solidFill>
                <a:latin typeface="+mn-ea"/>
              </a:rPr>
              <a:t>재활용현황</a:t>
            </a:r>
            <a:endParaRPr lang="en-US" altLang="ko-KR" sz="1400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5980" y="5143968"/>
            <a:ext cx="6331242" cy="31393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/>
              <a:t>    </a:t>
            </a:r>
          </a:p>
          <a:p>
            <a:r>
              <a:rPr lang="ko-KR" altLang="en-US" sz="1200" dirty="0" smtClean="0"/>
              <a:t>      제품 판매 및 보관 탭에서는 재활용제품 정보 및 판매처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판매량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금액 및 </a:t>
            </a:r>
            <a:r>
              <a:rPr lang="ko-KR" altLang="en-US" sz="1200" dirty="0" err="1" smtClean="0"/>
              <a:t>보관량</a:t>
            </a:r>
            <a:r>
              <a:rPr lang="ko-KR" altLang="en-US" sz="1200" dirty="0" smtClean="0"/>
              <a:t> 입력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</a:t>
            </a:r>
            <a:r>
              <a:rPr lang="ko-KR" altLang="en-US" sz="1200" dirty="0" smtClean="0"/>
              <a:t>및 수정이 가능합니다</a:t>
            </a:r>
            <a:r>
              <a:rPr lang="en-US" altLang="ko-KR" sz="1200" dirty="0" smtClean="0"/>
              <a:t>.</a:t>
            </a:r>
            <a:endParaRPr lang="en-US" altLang="ko-KR" sz="1200" dirty="0"/>
          </a:p>
          <a:p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</a:t>
            </a:r>
            <a:endParaRPr lang="en-US" altLang="ko-KR" sz="1200" dirty="0"/>
          </a:p>
          <a:p>
            <a:r>
              <a:rPr lang="en-US" altLang="ko-KR" sz="1200" dirty="0" smtClean="0"/>
              <a:t>  1.     </a:t>
            </a:r>
            <a:r>
              <a:rPr lang="ko-KR" altLang="en-US" sz="1200" dirty="0" smtClean="0"/>
              <a:t>재활용제품명을 입력합니다</a:t>
            </a:r>
            <a:r>
              <a:rPr lang="en-US" altLang="ko-KR" sz="12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2.     </a:t>
            </a:r>
            <a:r>
              <a:rPr lang="ko-KR" altLang="en-US" sz="1200" dirty="0" smtClean="0"/>
              <a:t>판매처가 시스템상에 </a:t>
            </a:r>
            <a:r>
              <a:rPr lang="ko-KR" altLang="en-US" sz="1200" dirty="0"/>
              <a:t>등록</a:t>
            </a:r>
            <a:r>
              <a:rPr lang="en-US" altLang="ko-KR" sz="1200" dirty="0"/>
              <a:t>(</a:t>
            </a:r>
            <a:r>
              <a:rPr lang="ko-KR" altLang="en-US" sz="1200" dirty="0"/>
              <a:t>가입</a:t>
            </a:r>
            <a:r>
              <a:rPr lang="en-US" altLang="ko-KR" sz="1200" dirty="0"/>
              <a:t>)</a:t>
            </a:r>
            <a:r>
              <a:rPr lang="ko-KR" altLang="en-US" sz="1200" dirty="0"/>
              <a:t>된 경우 </a:t>
            </a:r>
            <a:r>
              <a:rPr lang="ko-KR" altLang="en-US" sz="1200" dirty="0" smtClean="0"/>
              <a:t>시스템 </a:t>
            </a:r>
            <a:r>
              <a:rPr lang="ko-KR" altLang="en-US" sz="1200" dirty="0"/>
              <a:t>등록여부 </a:t>
            </a:r>
            <a:r>
              <a:rPr lang="en-US" altLang="ko-KR" sz="1200" dirty="0"/>
              <a:t>‘</a:t>
            </a:r>
            <a:r>
              <a:rPr lang="ko-KR" altLang="en-US" sz="1200" dirty="0"/>
              <a:t>등록</a:t>
            </a:r>
            <a:r>
              <a:rPr lang="en-US" altLang="ko-KR" sz="1200" dirty="0"/>
              <a:t>’,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</a:t>
            </a:r>
            <a:r>
              <a:rPr lang="ko-KR" altLang="en-US" sz="1200" dirty="0" err="1" smtClean="0"/>
              <a:t>업소명</a:t>
            </a:r>
            <a:r>
              <a:rPr lang="ko-KR" altLang="en-US" sz="1200" dirty="0" smtClean="0"/>
              <a:t> </a:t>
            </a:r>
            <a:r>
              <a:rPr lang="ko-KR" altLang="en-US" sz="1200" dirty="0"/>
              <a:t>검색 시스템상 미등록</a:t>
            </a:r>
            <a:r>
              <a:rPr lang="en-US" altLang="ko-KR" sz="1200" dirty="0"/>
              <a:t>(</a:t>
            </a:r>
            <a:r>
              <a:rPr lang="ko-KR" altLang="en-US" sz="1200" dirty="0" err="1"/>
              <a:t>미가입</a:t>
            </a:r>
            <a:r>
              <a:rPr lang="en-US" altLang="ko-KR" sz="1200" dirty="0"/>
              <a:t>)</a:t>
            </a:r>
            <a:r>
              <a:rPr lang="ko-KR" altLang="en-US" sz="1200" dirty="0"/>
              <a:t>된 경우 시스템등록여부 </a:t>
            </a:r>
            <a:r>
              <a:rPr lang="en-US" altLang="ko-KR" sz="1200" dirty="0" smtClean="0"/>
              <a:t>‘</a:t>
            </a:r>
            <a:r>
              <a:rPr lang="ko-KR" altLang="en-US" sz="1200" dirty="0"/>
              <a:t>미등록</a:t>
            </a:r>
            <a:r>
              <a:rPr lang="en-US" altLang="ko-KR" sz="1200" dirty="0"/>
              <a:t>’,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</a:t>
            </a:r>
            <a:r>
              <a:rPr lang="ko-KR" altLang="en-US" sz="1200" dirty="0" err="1" smtClean="0"/>
              <a:t>업소명</a:t>
            </a:r>
            <a:r>
              <a:rPr lang="ko-KR" altLang="en-US" sz="1200" dirty="0" smtClean="0"/>
              <a:t> </a:t>
            </a:r>
            <a:r>
              <a:rPr lang="ko-KR" altLang="en-US" sz="1200" dirty="0"/>
              <a:t>직접 </a:t>
            </a:r>
            <a:r>
              <a:rPr lang="ko-KR" altLang="en-US" sz="1200" dirty="0" smtClean="0"/>
              <a:t>입력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  </a:t>
            </a:r>
            <a:r>
              <a:rPr lang="en-US" altLang="ko-KR" sz="1200" dirty="0"/>
              <a:t>3. </a:t>
            </a:r>
            <a:r>
              <a:rPr lang="ko-KR" altLang="en-US" sz="1200" dirty="0" smtClean="0"/>
              <a:t>등록된 </a:t>
            </a:r>
            <a:r>
              <a:rPr lang="ko-KR" altLang="en-US" sz="1200" dirty="0"/>
              <a:t>업체는          를 클릭하여 </a:t>
            </a:r>
            <a:r>
              <a:rPr lang="ko-KR" altLang="en-US" sz="1200" dirty="0" err="1"/>
              <a:t>업소명을</a:t>
            </a:r>
            <a:r>
              <a:rPr lang="ko-KR" altLang="en-US" sz="1200" dirty="0"/>
              <a:t> 조회한 후 </a:t>
            </a:r>
            <a:r>
              <a:rPr lang="ko-KR" altLang="en-US" sz="1200" dirty="0" err="1"/>
              <a:t>더블클릭하여</a:t>
            </a:r>
            <a:r>
              <a:rPr lang="ko-KR" altLang="en-US" sz="1200" dirty="0"/>
              <a:t> 선택합니다</a:t>
            </a:r>
            <a:r>
              <a:rPr lang="en-US" altLang="ko-KR" sz="1200" dirty="0"/>
              <a:t>.  </a:t>
            </a:r>
          </a:p>
          <a:p>
            <a:r>
              <a:rPr lang="ko-KR" altLang="en-US" sz="1200" dirty="0" smtClean="0"/>
              <a:t>     </a:t>
            </a:r>
            <a:r>
              <a:rPr lang="ko-KR" altLang="en-US" sz="1200" dirty="0" err="1" smtClean="0"/>
              <a:t>미동록된</a:t>
            </a:r>
            <a:r>
              <a:rPr lang="ko-KR" altLang="en-US" sz="1200" dirty="0" smtClean="0"/>
              <a:t> </a:t>
            </a:r>
            <a:r>
              <a:rPr lang="ko-KR" altLang="en-US" sz="1200" dirty="0"/>
              <a:t>업체의 경우 빈칸을 </a:t>
            </a:r>
            <a:r>
              <a:rPr lang="ko-KR" altLang="en-US" sz="1200" dirty="0" err="1" smtClean="0"/>
              <a:t>더블클릭하여</a:t>
            </a:r>
            <a:r>
              <a:rPr lang="ko-KR" altLang="en-US" sz="1200" dirty="0" smtClean="0"/>
              <a:t> </a:t>
            </a:r>
            <a:r>
              <a:rPr lang="ko-KR" altLang="en-US" sz="1200" dirty="0"/>
              <a:t>수기로 입력합니다</a:t>
            </a:r>
            <a:r>
              <a:rPr lang="en-US" altLang="ko-KR" sz="1200" dirty="0"/>
              <a:t>.  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  4.     </a:t>
            </a:r>
            <a:r>
              <a:rPr lang="ko-KR" altLang="en-US" sz="1200" dirty="0" smtClean="0"/>
              <a:t>판매량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연 판매금액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보관량을</a:t>
            </a:r>
            <a:r>
              <a:rPr lang="ko-KR" altLang="en-US" sz="1200" dirty="0" smtClean="0"/>
              <a:t> 입력합니다</a:t>
            </a:r>
            <a:r>
              <a:rPr lang="en-US" altLang="ko-KR" sz="1200" dirty="0" smtClean="0"/>
              <a:t>.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</a:t>
            </a:r>
            <a:endParaRPr lang="en-US" altLang="ko-KR" sz="1200" dirty="0" smtClean="0"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14824" y="2312902"/>
            <a:ext cx="920376" cy="251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28" y="5444627"/>
            <a:ext cx="263239" cy="263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타원 6"/>
          <p:cNvSpPr/>
          <p:nvPr/>
        </p:nvSpPr>
        <p:spPr>
          <a:xfrm>
            <a:off x="655826" y="6175926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8" name="타원 7"/>
          <p:cNvSpPr/>
          <p:nvPr/>
        </p:nvSpPr>
        <p:spPr>
          <a:xfrm>
            <a:off x="1250485" y="2236638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235" y="2659538"/>
            <a:ext cx="2779059" cy="1711849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200" y="2578978"/>
            <a:ext cx="597648" cy="469030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11" name="직사각형 10"/>
          <p:cNvSpPr/>
          <p:nvPr/>
        </p:nvSpPr>
        <p:spPr>
          <a:xfrm>
            <a:off x="2771468" y="2307299"/>
            <a:ext cx="939919" cy="25473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Freeform 29"/>
          <p:cNvSpPr>
            <a:spLocks/>
          </p:cNvSpPr>
          <p:nvPr/>
        </p:nvSpPr>
        <p:spPr bwMode="auto">
          <a:xfrm rot="3014977" flipV="1">
            <a:off x="3614095" y="2425946"/>
            <a:ext cx="377229" cy="272174"/>
          </a:xfrm>
          <a:custGeom>
            <a:avLst/>
            <a:gdLst/>
            <a:ahLst/>
            <a:cxnLst>
              <a:cxn ang="0">
                <a:pos x="0" y="136"/>
              </a:cxn>
              <a:cxn ang="0">
                <a:pos x="12" y="192"/>
              </a:cxn>
              <a:cxn ang="0">
                <a:pos x="34" y="246"/>
              </a:cxn>
              <a:cxn ang="0">
                <a:pos x="64" y="292"/>
              </a:cxn>
              <a:cxn ang="0">
                <a:pos x="102" y="334"/>
              </a:cxn>
              <a:cxn ang="0">
                <a:pos x="146" y="368"/>
              </a:cxn>
              <a:cxn ang="0">
                <a:pos x="196" y="392"/>
              </a:cxn>
              <a:cxn ang="0">
                <a:pos x="252" y="408"/>
              </a:cxn>
              <a:cxn ang="0">
                <a:pos x="310" y="414"/>
              </a:cxn>
              <a:cxn ang="0">
                <a:pos x="340" y="412"/>
              </a:cxn>
              <a:cxn ang="0">
                <a:pos x="396" y="402"/>
              </a:cxn>
              <a:cxn ang="0">
                <a:pos x="448" y="382"/>
              </a:cxn>
              <a:cxn ang="0">
                <a:pos x="496" y="354"/>
              </a:cxn>
              <a:cxn ang="0">
                <a:pos x="538" y="316"/>
              </a:cxn>
              <a:cxn ang="0">
                <a:pos x="572" y="274"/>
              </a:cxn>
              <a:cxn ang="0">
                <a:pos x="598" y="224"/>
              </a:cxn>
              <a:cxn ang="0">
                <a:pos x="616" y="172"/>
              </a:cxn>
              <a:cxn ang="0">
                <a:pos x="678" y="142"/>
              </a:cxn>
              <a:cxn ang="0">
                <a:pos x="460" y="144"/>
              </a:cxn>
              <a:cxn ang="0">
                <a:pos x="526" y="144"/>
              </a:cxn>
              <a:cxn ang="0">
                <a:pos x="516" y="186"/>
              </a:cxn>
              <a:cxn ang="0">
                <a:pos x="498" y="224"/>
              </a:cxn>
              <a:cxn ang="0">
                <a:pos x="476" y="260"/>
              </a:cxn>
              <a:cxn ang="0">
                <a:pos x="448" y="290"/>
              </a:cxn>
              <a:cxn ang="0">
                <a:pos x="416" y="316"/>
              </a:cxn>
              <a:cxn ang="0">
                <a:pos x="378" y="338"/>
              </a:cxn>
              <a:cxn ang="0">
                <a:pos x="338" y="352"/>
              </a:cxn>
              <a:cxn ang="0">
                <a:pos x="296" y="360"/>
              </a:cxn>
              <a:cxn ang="0">
                <a:pos x="270" y="362"/>
              </a:cxn>
              <a:cxn ang="0">
                <a:pos x="246" y="360"/>
              </a:cxn>
              <a:cxn ang="0">
                <a:pos x="202" y="352"/>
              </a:cxn>
              <a:cxn ang="0">
                <a:pos x="160" y="338"/>
              </a:cxn>
              <a:cxn ang="0">
                <a:pos x="122" y="316"/>
              </a:cxn>
              <a:cxn ang="0">
                <a:pos x="88" y="288"/>
              </a:cxn>
              <a:cxn ang="0">
                <a:pos x="58" y="254"/>
              </a:cxn>
              <a:cxn ang="0">
                <a:pos x="36" y="218"/>
              </a:cxn>
              <a:cxn ang="0">
                <a:pos x="20" y="176"/>
              </a:cxn>
              <a:cxn ang="0">
                <a:pos x="0" y="136"/>
              </a:cxn>
            </a:cxnLst>
            <a:rect l="0" t="0" r="r" b="b"/>
            <a:pathLst>
              <a:path w="678" h="414">
                <a:moveTo>
                  <a:pt x="0" y="136"/>
                </a:moveTo>
                <a:lnTo>
                  <a:pt x="0" y="136"/>
                </a:lnTo>
                <a:lnTo>
                  <a:pt x="4" y="164"/>
                </a:lnTo>
                <a:lnTo>
                  <a:pt x="12" y="192"/>
                </a:lnTo>
                <a:lnTo>
                  <a:pt x="22" y="220"/>
                </a:lnTo>
                <a:lnTo>
                  <a:pt x="34" y="246"/>
                </a:lnTo>
                <a:lnTo>
                  <a:pt x="48" y="270"/>
                </a:lnTo>
                <a:lnTo>
                  <a:pt x="64" y="292"/>
                </a:lnTo>
                <a:lnTo>
                  <a:pt x="82" y="314"/>
                </a:lnTo>
                <a:lnTo>
                  <a:pt x="102" y="334"/>
                </a:lnTo>
                <a:lnTo>
                  <a:pt x="124" y="352"/>
                </a:lnTo>
                <a:lnTo>
                  <a:pt x="146" y="368"/>
                </a:lnTo>
                <a:lnTo>
                  <a:pt x="170" y="380"/>
                </a:lnTo>
                <a:lnTo>
                  <a:pt x="196" y="392"/>
                </a:lnTo>
                <a:lnTo>
                  <a:pt x="224" y="402"/>
                </a:lnTo>
                <a:lnTo>
                  <a:pt x="252" y="408"/>
                </a:lnTo>
                <a:lnTo>
                  <a:pt x="280" y="412"/>
                </a:lnTo>
                <a:lnTo>
                  <a:pt x="310" y="414"/>
                </a:lnTo>
                <a:lnTo>
                  <a:pt x="310" y="414"/>
                </a:lnTo>
                <a:lnTo>
                  <a:pt x="340" y="412"/>
                </a:lnTo>
                <a:lnTo>
                  <a:pt x="368" y="408"/>
                </a:lnTo>
                <a:lnTo>
                  <a:pt x="396" y="402"/>
                </a:lnTo>
                <a:lnTo>
                  <a:pt x="424" y="392"/>
                </a:lnTo>
                <a:lnTo>
                  <a:pt x="448" y="382"/>
                </a:lnTo>
                <a:lnTo>
                  <a:pt x="472" y="368"/>
                </a:lnTo>
                <a:lnTo>
                  <a:pt x="496" y="354"/>
                </a:lnTo>
                <a:lnTo>
                  <a:pt x="518" y="336"/>
                </a:lnTo>
                <a:lnTo>
                  <a:pt x="538" y="316"/>
                </a:lnTo>
                <a:lnTo>
                  <a:pt x="556" y="296"/>
                </a:lnTo>
                <a:lnTo>
                  <a:pt x="572" y="274"/>
                </a:lnTo>
                <a:lnTo>
                  <a:pt x="586" y="250"/>
                </a:lnTo>
                <a:lnTo>
                  <a:pt x="598" y="224"/>
                </a:lnTo>
                <a:lnTo>
                  <a:pt x="608" y="198"/>
                </a:lnTo>
                <a:lnTo>
                  <a:pt x="616" y="172"/>
                </a:lnTo>
                <a:lnTo>
                  <a:pt x="620" y="142"/>
                </a:lnTo>
                <a:lnTo>
                  <a:pt x="678" y="142"/>
                </a:lnTo>
                <a:lnTo>
                  <a:pt x="568" y="0"/>
                </a:lnTo>
                <a:lnTo>
                  <a:pt x="460" y="144"/>
                </a:lnTo>
                <a:lnTo>
                  <a:pt x="526" y="144"/>
                </a:lnTo>
                <a:lnTo>
                  <a:pt x="526" y="144"/>
                </a:lnTo>
                <a:lnTo>
                  <a:pt x="522" y="164"/>
                </a:lnTo>
                <a:lnTo>
                  <a:pt x="516" y="186"/>
                </a:lnTo>
                <a:lnTo>
                  <a:pt x="508" y="204"/>
                </a:lnTo>
                <a:lnTo>
                  <a:pt x="498" y="224"/>
                </a:lnTo>
                <a:lnTo>
                  <a:pt x="488" y="242"/>
                </a:lnTo>
                <a:lnTo>
                  <a:pt x="476" y="260"/>
                </a:lnTo>
                <a:lnTo>
                  <a:pt x="462" y="276"/>
                </a:lnTo>
                <a:lnTo>
                  <a:pt x="448" y="290"/>
                </a:lnTo>
                <a:lnTo>
                  <a:pt x="432" y="304"/>
                </a:lnTo>
                <a:lnTo>
                  <a:pt x="416" y="316"/>
                </a:lnTo>
                <a:lnTo>
                  <a:pt x="398" y="328"/>
                </a:lnTo>
                <a:lnTo>
                  <a:pt x="378" y="338"/>
                </a:lnTo>
                <a:lnTo>
                  <a:pt x="360" y="346"/>
                </a:lnTo>
                <a:lnTo>
                  <a:pt x="338" y="352"/>
                </a:lnTo>
                <a:lnTo>
                  <a:pt x="318" y="358"/>
                </a:lnTo>
                <a:lnTo>
                  <a:pt x="296" y="360"/>
                </a:lnTo>
                <a:lnTo>
                  <a:pt x="296" y="360"/>
                </a:lnTo>
                <a:lnTo>
                  <a:pt x="270" y="362"/>
                </a:lnTo>
                <a:lnTo>
                  <a:pt x="270" y="362"/>
                </a:lnTo>
                <a:lnTo>
                  <a:pt x="246" y="360"/>
                </a:lnTo>
                <a:lnTo>
                  <a:pt x="224" y="358"/>
                </a:lnTo>
                <a:lnTo>
                  <a:pt x="202" y="352"/>
                </a:lnTo>
                <a:lnTo>
                  <a:pt x="180" y="346"/>
                </a:lnTo>
                <a:lnTo>
                  <a:pt x="160" y="338"/>
                </a:lnTo>
                <a:lnTo>
                  <a:pt x="140" y="328"/>
                </a:lnTo>
                <a:lnTo>
                  <a:pt x="122" y="316"/>
                </a:lnTo>
                <a:lnTo>
                  <a:pt x="104" y="302"/>
                </a:lnTo>
                <a:lnTo>
                  <a:pt x="88" y="288"/>
                </a:lnTo>
                <a:lnTo>
                  <a:pt x="72" y="272"/>
                </a:lnTo>
                <a:lnTo>
                  <a:pt x="58" y="254"/>
                </a:lnTo>
                <a:lnTo>
                  <a:pt x="46" y="236"/>
                </a:lnTo>
                <a:lnTo>
                  <a:pt x="36" y="218"/>
                </a:lnTo>
                <a:lnTo>
                  <a:pt x="28" y="196"/>
                </a:lnTo>
                <a:lnTo>
                  <a:pt x="20" y="176"/>
                </a:lnTo>
                <a:lnTo>
                  <a:pt x="14" y="154"/>
                </a:lnTo>
                <a:lnTo>
                  <a:pt x="0" y="136"/>
                </a:lnTo>
                <a:close/>
              </a:path>
            </a:pathLst>
          </a:custGeom>
          <a:gradFill>
            <a:gsLst>
              <a:gs pos="100000">
                <a:srgbClr val="3BACF1"/>
              </a:gs>
              <a:gs pos="18000">
                <a:srgbClr val="0D79BA"/>
              </a:gs>
            </a:gsLst>
            <a:lin ang="2700000" scaled="0"/>
          </a:gradFill>
          <a:ln w="25400">
            <a:solidFill>
              <a:srgbClr val="0070C0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ko-KR" altLang="en-US" sz="1400" dirty="0"/>
          </a:p>
        </p:txBody>
      </p:sp>
      <p:sp>
        <p:nvSpPr>
          <p:cNvPr id="13" name="타원 12"/>
          <p:cNvSpPr/>
          <p:nvPr/>
        </p:nvSpPr>
        <p:spPr>
          <a:xfrm>
            <a:off x="661802" y="6427037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4" name="타원 13"/>
          <p:cNvSpPr/>
          <p:nvPr/>
        </p:nvSpPr>
        <p:spPr>
          <a:xfrm>
            <a:off x="2397143" y="2442076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6" name="타원 15"/>
          <p:cNvSpPr/>
          <p:nvPr/>
        </p:nvSpPr>
        <p:spPr>
          <a:xfrm>
            <a:off x="2745215" y="2166504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7" name="타원 16"/>
          <p:cNvSpPr/>
          <p:nvPr/>
        </p:nvSpPr>
        <p:spPr>
          <a:xfrm>
            <a:off x="1716650" y="7183061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147" y="7183154"/>
            <a:ext cx="214688" cy="201677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4219388" y="2307299"/>
            <a:ext cx="2432424" cy="25661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4132660" y="2206414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1" name="타원 20"/>
          <p:cNvSpPr/>
          <p:nvPr/>
        </p:nvSpPr>
        <p:spPr>
          <a:xfrm>
            <a:off x="655826" y="7747839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23889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95" y="852239"/>
            <a:ext cx="6466541" cy="10389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7024" y="347743"/>
            <a:ext cx="28046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14328" latinLnBrk="1"/>
            <a:r>
              <a:rPr lang="ko-KR" altLang="en-US" sz="1400" smtClean="0">
                <a:solidFill>
                  <a:srgbClr val="002060"/>
                </a:solidFill>
                <a:latin typeface="+mn-ea"/>
              </a:rPr>
              <a:t>폐기물수탁 및 재활용처리내역</a:t>
            </a:r>
            <a:endParaRPr lang="en-US" altLang="ko-KR" sz="1400" dirty="0">
              <a:solidFill>
                <a:srgbClr val="002060"/>
              </a:solidFill>
              <a:latin typeface="+mn-ea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68" y="3787437"/>
            <a:ext cx="6466541" cy="983114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5000214" y="860124"/>
            <a:ext cx="563881" cy="2452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994238" y="3778180"/>
            <a:ext cx="563881" cy="2407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55146" y="5134626"/>
            <a:ext cx="6339386" cy="43396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  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</a:t>
            </a:r>
            <a:r>
              <a:rPr lang="ko-KR" altLang="en-US" sz="1200" spc="-150" dirty="0" err="1" smtClean="0"/>
              <a:t>올바로시스템으로</a:t>
            </a:r>
            <a:r>
              <a:rPr lang="ko-KR" altLang="en-US" sz="1200" spc="-150" dirty="0" smtClean="0"/>
              <a:t> 대장관리를 했을 경우 관리대장의  모든 폐기물 수탁</a:t>
            </a:r>
            <a:r>
              <a:rPr lang="en-US" altLang="ko-KR" sz="1200" spc="-150" dirty="0" smtClean="0"/>
              <a:t>/</a:t>
            </a:r>
            <a:r>
              <a:rPr lang="ko-KR" altLang="en-US" sz="1200" spc="-150" dirty="0" smtClean="0"/>
              <a:t>보관 및 재활용처리내역이    </a:t>
            </a:r>
            <a:endParaRPr lang="en-US" altLang="ko-KR" sz="1200" spc="-150" dirty="0" smtClean="0"/>
          </a:p>
          <a:p>
            <a:r>
              <a:rPr lang="en-US" altLang="ko-KR" sz="1200" spc="-150" dirty="0"/>
              <a:t> </a:t>
            </a:r>
            <a:r>
              <a:rPr lang="en-US" altLang="ko-KR" sz="1200" spc="-150" dirty="0" smtClean="0"/>
              <a:t>        </a:t>
            </a:r>
            <a:r>
              <a:rPr lang="ko-KR" altLang="en-US" sz="1200" dirty="0" smtClean="0"/>
              <a:t>자동으로 불러와 집니다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생성된 대장이 없을 경우 불러올 정보가 없으며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r>
              <a:rPr lang="en-US" altLang="ko-KR" sz="1200" spc="-150" dirty="0"/>
              <a:t> </a:t>
            </a:r>
            <a:r>
              <a:rPr lang="en-US" altLang="ko-KR" sz="1200" spc="-150" dirty="0" smtClean="0"/>
              <a:t>        </a:t>
            </a:r>
            <a:r>
              <a:rPr lang="ko-KR" altLang="en-US" sz="1200" spc="-150" dirty="0" smtClean="0"/>
              <a:t>일부 기간의 대장생성이 누락된 경우 누락된 달부터 실적보고대상기간까지의    </a:t>
            </a:r>
            <a:endParaRPr lang="en-US" altLang="ko-KR" sz="1200" spc="-150" dirty="0" smtClean="0"/>
          </a:p>
          <a:p>
            <a:r>
              <a:rPr lang="en-US" altLang="ko-KR" sz="1200" dirty="0" smtClean="0"/>
              <a:t>      </a:t>
            </a:r>
            <a:r>
              <a:rPr lang="ko-KR" altLang="en-US" sz="1200" dirty="0" smtClean="0"/>
              <a:t>대장생성을 해주셔야 합니다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(ex: 5</a:t>
            </a:r>
            <a:r>
              <a:rPr lang="ko-KR" altLang="en-US" sz="1200" dirty="0" smtClean="0"/>
              <a:t>월 대장생성이 누락된 경우 </a:t>
            </a:r>
            <a:r>
              <a:rPr lang="en-US" altLang="ko-KR" sz="1200" dirty="0" smtClean="0"/>
              <a:t>2017/5/1~12/31</a:t>
            </a:r>
            <a:r>
              <a:rPr lang="ko-KR" altLang="en-US" sz="1200" dirty="0" smtClean="0"/>
              <a:t>까지 매월의 대장생성</a:t>
            </a:r>
            <a:r>
              <a:rPr lang="en-US" altLang="ko-KR" sz="1200" dirty="0" smtClean="0"/>
              <a:t>) </a:t>
            </a:r>
            <a:endParaRPr lang="en-US" altLang="ko-KR" sz="1200" dirty="0"/>
          </a:p>
          <a:p>
            <a:r>
              <a:rPr lang="ko-KR" altLang="en-US" sz="1200" dirty="0" smtClean="0"/>
              <a:t>  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</a:t>
            </a:r>
            <a:r>
              <a:rPr lang="ko-KR" altLang="en-US" sz="1200" dirty="0" smtClean="0"/>
              <a:t>모든 양의 단위는 </a:t>
            </a:r>
            <a:r>
              <a:rPr lang="en-US" altLang="ko-KR" sz="1200" dirty="0" smtClean="0"/>
              <a:t>‘kg’</a:t>
            </a:r>
            <a:r>
              <a:rPr lang="ko-KR" altLang="en-US" sz="1200" dirty="0" smtClean="0"/>
              <a:t>입니다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모든 양을 </a:t>
            </a:r>
            <a:r>
              <a:rPr lang="en-US" altLang="ko-KR" sz="1200" dirty="0" smtClean="0"/>
              <a:t>‘kg’</a:t>
            </a:r>
            <a:r>
              <a:rPr lang="ko-KR" altLang="en-US" sz="1200" dirty="0" smtClean="0"/>
              <a:t>으로 환산하신 후 입력해주세요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1. </a:t>
            </a:r>
            <a:r>
              <a:rPr lang="ko-KR" altLang="en-US" sz="1200" dirty="0" smtClean="0"/>
              <a:t>수기로 입력하려면      </a:t>
            </a:r>
            <a:r>
              <a:rPr lang="ko-KR" altLang="en-US" sz="1200" dirty="0" err="1" smtClean="0"/>
              <a:t>행추가</a:t>
            </a:r>
            <a:r>
              <a:rPr lang="ko-KR" altLang="en-US" sz="1200" dirty="0" smtClean="0"/>
              <a:t> 버튼을 클릭합니다</a:t>
            </a:r>
            <a:r>
              <a:rPr lang="en-US" altLang="ko-KR" sz="12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2.</a:t>
            </a:r>
            <a:r>
              <a:rPr lang="ko-KR" altLang="en-US" sz="1200" dirty="0" smtClean="0"/>
              <a:t> 폐기물명의          를 클릭하여 폐기물분류번호 또는 폐기물종류를 입력하고    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      </a:t>
            </a:r>
            <a:r>
              <a:rPr lang="ko-KR" altLang="en-US" sz="1200" dirty="0" smtClean="0"/>
              <a:t>조회버튼을 클릭한 후 해당 폐기물을      </a:t>
            </a:r>
            <a:r>
              <a:rPr lang="ko-KR" altLang="en-US" sz="1200" dirty="0" err="1" smtClean="0"/>
              <a:t>더블클릭하여</a:t>
            </a:r>
            <a:r>
              <a:rPr lang="ko-KR" altLang="en-US" sz="1200" dirty="0" smtClean="0"/>
              <a:t> 선택합니다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  3.     </a:t>
            </a:r>
            <a:r>
              <a:rPr lang="ko-KR" altLang="en-US" sz="1200" dirty="0" smtClean="0"/>
              <a:t>폐기물의 성질 및 상태를 선택합니다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/>
          </a:p>
          <a:p>
            <a:r>
              <a:rPr lang="en-US" altLang="ko-KR" sz="1200" dirty="0" smtClean="0"/>
              <a:t>  4. </a:t>
            </a:r>
            <a:r>
              <a:rPr lang="ko-KR" altLang="en-US" sz="1200" dirty="0" err="1" smtClean="0"/>
              <a:t>폐기물별로</a:t>
            </a:r>
            <a:r>
              <a:rPr lang="en-US" altLang="ko-KR" sz="1200" dirty="0" smtClean="0"/>
              <a:t> 1</a:t>
            </a:r>
            <a:r>
              <a:rPr lang="ko-KR" altLang="en-US" sz="1200" dirty="0" smtClean="0"/>
              <a:t>년간 총      수집한 폐기물의 양과 </a:t>
            </a:r>
            <a:r>
              <a:rPr lang="ko-KR" altLang="en-US" sz="1200" dirty="0" err="1"/>
              <a:t>총</a:t>
            </a:r>
            <a:r>
              <a:rPr lang="ko-KR" altLang="en-US" sz="1200" dirty="0" err="1" smtClean="0"/>
              <a:t>처리량을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‘kg’</a:t>
            </a:r>
            <a:r>
              <a:rPr lang="ko-KR" altLang="en-US" sz="1200" dirty="0" smtClean="0"/>
              <a:t>으로</a:t>
            </a:r>
            <a:r>
              <a:rPr lang="en-US" altLang="ko-KR" sz="1200" dirty="0"/>
              <a:t> </a:t>
            </a:r>
            <a:r>
              <a:rPr lang="ko-KR" altLang="en-US" sz="1200" dirty="0" smtClean="0"/>
              <a:t>입력합니다</a:t>
            </a:r>
            <a:r>
              <a:rPr lang="en-US" altLang="ko-KR" sz="1200" dirty="0" smtClean="0"/>
              <a:t>. 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       </a:t>
            </a:r>
            <a:r>
              <a:rPr lang="ko-KR" altLang="en-US" sz="1200" dirty="0" err="1" smtClean="0"/>
              <a:t>수탁량</a:t>
            </a:r>
            <a:r>
              <a:rPr lang="en-US" altLang="ko-KR" sz="1200" dirty="0" smtClean="0"/>
              <a:t>-</a:t>
            </a:r>
            <a:r>
              <a:rPr lang="ko-KR" altLang="en-US" sz="1200" dirty="0" err="1"/>
              <a:t>총</a:t>
            </a:r>
            <a:r>
              <a:rPr lang="ko-KR" altLang="en-US" sz="1200" dirty="0" err="1" smtClean="0"/>
              <a:t>처리량</a:t>
            </a:r>
            <a:r>
              <a:rPr lang="en-US" altLang="ko-KR" sz="1200" dirty="0"/>
              <a:t>+</a:t>
            </a:r>
            <a:r>
              <a:rPr lang="ko-KR" altLang="en-US" sz="1200" dirty="0" err="1"/>
              <a:t>이월보관량</a:t>
            </a:r>
            <a:r>
              <a:rPr lang="en-US" altLang="ko-KR" sz="1200" dirty="0"/>
              <a:t>=</a:t>
            </a:r>
            <a:r>
              <a:rPr lang="ko-KR" altLang="en-US" sz="1200" dirty="0" err="1" smtClean="0"/>
              <a:t>최종보관량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5. </a:t>
            </a:r>
            <a:r>
              <a:rPr lang="ko-KR" altLang="en-US" sz="1200" dirty="0" smtClean="0"/>
              <a:t>재활용처리 탭에서는 수탁</a:t>
            </a:r>
            <a:r>
              <a:rPr lang="en-US" altLang="ko-KR" sz="1200" dirty="0" smtClean="0"/>
              <a:t>/</a:t>
            </a:r>
            <a:r>
              <a:rPr lang="ko-KR" altLang="en-US" sz="1200" dirty="0" err="1" smtClean="0"/>
              <a:t>보관탭에</a:t>
            </a:r>
            <a:r>
              <a:rPr lang="ko-KR" altLang="en-US" sz="1200" dirty="0" smtClean="0"/>
              <a:t> 입력한 폐기물의 처리방법을 입력합니다</a:t>
            </a:r>
            <a:r>
              <a:rPr lang="en-US" altLang="ko-KR" sz="12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      </a:t>
            </a:r>
            <a:r>
              <a:rPr lang="ko-KR" altLang="en-US" sz="1200" dirty="0" smtClean="0"/>
              <a:t>수탁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보관 탭의 총 처리량</a:t>
            </a:r>
            <a:r>
              <a:rPr lang="en-US" altLang="ko-KR" sz="1200" dirty="0" smtClean="0"/>
              <a:t>= </a:t>
            </a:r>
            <a:r>
              <a:rPr lang="ko-KR" altLang="en-US" sz="1200" dirty="0" err="1" smtClean="0"/>
              <a:t>재활용처리탭의</a:t>
            </a:r>
            <a:r>
              <a:rPr lang="ko-KR" altLang="en-US" sz="1200" dirty="0" smtClean="0"/>
              <a:t> 처리량</a:t>
            </a:r>
            <a:endParaRPr lang="en-US" altLang="ko-KR" sz="1200" dirty="0" smtClean="0"/>
          </a:p>
        </p:txBody>
      </p:sp>
      <p:pic>
        <p:nvPicPr>
          <p:cNvPr id="12" name="그림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99" y="6433609"/>
            <a:ext cx="263239" cy="263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타원 12"/>
          <p:cNvSpPr/>
          <p:nvPr/>
        </p:nvSpPr>
        <p:spPr>
          <a:xfrm>
            <a:off x="1994554" y="7060448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14" name="그림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99" y="5342541"/>
            <a:ext cx="263239" cy="263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898" y="7345437"/>
            <a:ext cx="214688" cy="201677"/>
          </a:xfrm>
          <a:prstGeom prst="rect">
            <a:avLst/>
          </a:prstGeom>
        </p:spPr>
      </p:pic>
      <p:sp>
        <p:nvSpPr>
          <p:cNvPr id="16" name="타원 15"/>
          <p:cNvSpPr/>
          <p:nvPr/>
        </p:nvSpPr>
        <p:spPr>
          <a:xfrm>
            <a:off x="1474202" y="7326929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7" name="타원 16"/>
          <p:cNvSpPr/>
          <p:nvPr/>
        </p:nvSpPr>
        <p:spPr>
          <a:xfrm>
            <a:off x="618251" y="8009102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5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8" name="타원 17"/>
          <p:cNvSpPr/>
          <p:nvPr/>
        </p:nvSpPr>
        <p:spPr>
          <a:xfrm>
            <a:off x="3424840" y="7600796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2" name="타원 21"/>
          <p:cNvSpPr/>
          <p:nvPr/>
        </p:nvSpPr>
        <p:spPr>
          <a:xfrm>
            <a:off x="618251" y="7600796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3" name="타원 22"/>
          <p:cNvSpPr/>
          <p:nvPr/>
        </p:nvSpPr>
        <p:spPr>
          <a:xfrm>
            <a:off x="2127954" y="8378213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6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46" y="1980284"/>
            <a:ext cx="2553790" cy="1600617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sp>
        <p:nvSpPr>
          <p:cNvPr id="26" name="직사각형 25"/>
          <p:cNvSpPr/>
          <p:nvPr/>
        </p:nvSpPr>
        <p:spPr>
          <a:xfrm>
            <a:off x="295472" y="2500966"/>
            <a:ext cx="2445153" cy="17626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304347" y="3197246"/>
            <a:ext cx="2450958" cy="1379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1938103" y="2273145"/>
            <a:ext cx="413871" cy="1838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/>
          <p:cNvSpPr/>
          <p:nvPr/>
        </p:nvSpPr>
        <p:spPr>
          <a:xfrm>
            <a:off x="1837026" y="2159888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30" name="타원 29"/>
          <p:cNvSpPr/>
          <p:nvPr/>
        </p:nvSpPr>
        <p:spPr>
          <a:xfrm>
            <a:off x="147861" y="3061081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31" name="직사각형 30"/>
          <p:cNvSpPr/>
          <p:nvPr/>
        </p:nvSpPr>
        <p:spPr>
          <a:xfrm>
            <a:off x="2283013" y="1643529"/>
            <a:ext cx="128226" cy="1944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Freeform 29"/>
          <p:cNvSpPr>
            <a:spLocks/>
          </p:cNvSpPr>
          <p:nvPr/>
        </p:nvSpPr>
        <p:spPr bwMode="auto">
          <a:xfrm rot="3014977" flipV="1">
            <a:off x="2328394" y="1679965"/>
            <a:ext cx="379796" cy="347577"/>
          </a:xfrm>
          <a:custGeom>
            <a:avLst/>
            <a:gdLst/>
            <a:ahLst/>
            <a:cxnLst>
              <a:cxn ang="0">
                <a:pos x="0" y="136"/>
              </a:cxn>
              <a:cxn ang="0">
                <a:pos x="12" y="192"/>
              </a:cxn>
              <a:cxn ang="0">
                <a:pos x="34" y="246"/>
              </a:cxn>
              <a:cxn ang="0">
                <a:pos x="64" y="292"/>
              </a:cxn>
              <a:cxn ang="0">
                <a:pos x="102" y="334"/>
              </a:cxn>
              <a:cxn ang="0">
                <a:pos x="146" y="368"/>
              </a:cxn>
              <a:cxn ang="0">
                <a:pos x="196" y="392"/>
              </a:cxn>
              <a:cxn ang="0">
                <a:pos x="252" y="408"/>
              </a:cxn>
              <a:cxn ang="0">
                <a:pos x="310" y="414"/>
              </a:cxn>
              <a:cxn ang="0">
                <a:pos x="340" y="412"/>
              </a:cxn>
              <a:cxn ang="0">
                <a:pos x="396" y="402"/>
              </a:cxn>
              <a:cxn ang="0">
                <a:pos x="448" y="382"/>
              </a:cxn>
              <a:cxn ang="0">
                <a:pos x="496" y="354"/>
              </a:cxn>
              <a:cxn ang="0">
                <a:pos x="538" y="316"/>
              </a:cxn>
              <a:cxn ang="0">
                <a:pos x="572" y="274"/>
              </a:cxn>
              <a:cxn ang="0">
                <a:pos x="598" y="224"/>
              </a:cxn>
              <a:cxn ang="0">
                <a:pos x="616" y="172"/>
              </a:cxn>
              <a:cxn ang="0">
                <a:pos x="678" y="142"/>
              </a:cxn>
              <a:cxn ang="0">
                <a:pos x="460" y="144"/>
              </a:cxn>
              <a:cxn ang="0">
                <a:pos x="526" y="144"/>
              </a:cxn>
              <a:cxn ang="0">
                <a:pos x="516" y="186"/>
              </a:cxn>
              <a:cxn ang="0">
                <a:pos x="498" y="224"/>
              </a:cxn>
              <a:cxn ang="0">
                <a:pos x="476" y="260"/>
              </a:cxn>
              <a:cxn ang="0">
                <a:pos x="448" y="290"/>
              </a:cxn>
              <a:cxn ang="0">
                <a:pos x="416" y="316"/>
              </a:cxn>
              <a:cxn ang="0">
                <a:pos x="378" y="338"/>
              </a:cxn>
              <a:cxn ang="0">
                <a:pos x="338" y="352"/>
              </a:cxn>
              <a:cxn ang="0">
                <a:pos x="296" y="360"/>
              </a:cxn>
              <a:cxn ang="0">
                <a:pos x="270" y="362"/>
              </a:cxn>
              <a:cxn ang="0">
                <a:pos x="246" y="360"/>
              </a:cxn>
              <a:cxn ang="0">
                <a:pos x="202" y="352"/>
              </a:cxn>
              <a:cxn ang="0">
                <a:pos x="160" y="338"/>
              </a:cxn>
              <a:cxn ang="0">
                <a:pos x="122" y="316"/>
              </a:cxn>
              <a:cxn ang="0">
                <a:pos x="88" y="288"/>
              </a:cxn>
              <a:cxn ang="0">
                <a:pos x="58" y="254"/>
              </a:cxn>
              <a:cxn ang="0">
                <a:pos x="36" y="218"/>
              </a:cxn>
              <a:cxn ang="0">
                <a:pos x="20" y="176"/>
              </a:cxn>
              <a:cxn ang="0">
                <a:pos x="0" y="136"/>
              </a:cxn>
            </a:cxnLst>
            <a:rect l="0" t="0" r="r" b="b"/>
            <a:pathLst>
              <a:path w="678" h="414">
                <a:moveTo>
                  <a:pt x="0" y="136"/>
                </a:moveTo>
                <a:lnTo>
                  <a:pt x="0" y="136"/>
                </a:lnTo>
                <a:lnTo>
                  <a:pt x="4" y="164"/>
                </a:lnTo>
                <a:lnTo>
                  <a:pt x="12" y="192"/>
                </a:lnTo>
                <a:lnTo>
                  <a:pt x="22" y="220"/>
                </a:lnTo>
                <a:lnTo>
                  <a:pt x="34" y="246"/>
                </a:lnTo>
                <a:lnTo>
                  <a:pt x="48" y="270"/>
                </a:lnTo>
                <a:lnTo>
                  <a:pt x="64" y="292"/>
                </a:lnTo>
                <a:lnTo>
                  <a:pt x="82" y="314"/>
                </a:lnTo>
                <a:lnTo>
                  <a:pt x="102" y="334"/>
                </a:lnTo>
                <a:lnTo>
                  <a:pt x="124" y="352"/>
                </a:lnTo>
                <a:lnTo>
                  <a:pt x="146" y="368"/>
                </a:lnTo>
                <a:lnTo>
                  <a:pt x="170" y="380"/>
                </a:lnTo>
                <a:lnTo>
                  <a:pt x="196" y="392"/>
                </a:lnTo>
                <a:lnTo>
                  <a:pt x="224" y="402"/>
                </a:lnTo>
                <a:lnTo>
                  <a:pt x="252" y="408"/>
                </a:lnTo>
                <a:lnTo>
                  <a:pt x="280" y="412"/>
                </a:lnTo>
                <a:lnTo>
                  <a:pt x="310" y="414"/>
                </a:lnTo>
                <a:lnTo>
                  <a:pt x="310" y="414"/>
                </a:lnTo>
                <a:lnTo>
                  <a:pt x="340" y="412"/>
                </a:lnTo>
                <a:lnTo>
                  <a:pt x="368" y="408"/>
                </a:lnTo>
                <a:lnTo>
                  <a:pt x="396" y="402"/>
                </a:lnTo>
                <a:lnTo>
                  <a:pt x="424" y="392"/>
                </a:lnTo>
                <a:lnTo>
                  <a:pt x="448" y="382"/>
                </a:lnTo>
                <a:lnTo>
                  <a:pt x="472" y="368"/>
                </a:lnTo>
                <a:lnTo>
                  <a:pt x="496" y="354"/>
                </a:lnTo>
                <a:lnTo>
                  <a:pt x="518" y="336"/>
                </a:lnTo>
                <a:lnTo>
                  <a:pt x="538" y="316"/>
                </a:lnTo>
                <a:lnTo>
                  <a:pt x="556" y="296"/>
                </a:lnTo>
                <a:lnTo>
                  <a:pt x="572" y="274"/>
                </a:lnTo>
                <a:lnTo>
                  <a:pt x="586" y="250"/>
                </a:lnTo>
                <a:lnTo>
                  <a:pt x="598" y="224"/>
                </a:lnTo>
                <a:lnTo>
                  <a:pt x="608" y="198"/>
                </a:lnTo>
                <a:lnTo>
                  <a:pt x="616" y="172"/>
                </a:lnTo>
                <a:lnTo>
                  <a:pt x="620" y="142"/>
                </a:lnTo>
                <a:lnTo>
                  <a:pt x="678" y="142"/>
                </a:lnTo>
                <a:lnTo>
                  <a:pt x="568" y="0"/>
                </a:lnTo>
                <a:lnTo>
                  <a:pt x="460" y="144"/>
                </a:lnTo>
                <a:lnTo>
                  <a:pt x="526" y="144"/>
                </a:lnTo>
                <a:lnTo>
                  <a:pt x="526" y="144"/>
                </a:lnTo>
                <a:lnTo>
                  <a:pt x="522" y="164"/>
                </a:lnTo>
                <a:lnTo>
                  <a:pt x="516" y="186"/>
                </a:lnTo>
                <a:lnTo>
                  <a:pt x="508" y="204"/>
                </a:lnTo>
                <a:lnTo>
                  <a:pt x="498" y="224"/>
                </a:lnTo>
                <a:lnTo>
                  <a:pt x="488" y="242"/>
                </a:lnTo>
                <a:lnTo>
                  <a:pt x="476" y="260"/>
                </a:lnTo>
                <a:lnTo>
                  <a:pt x="462" y="276"/>
                </a:lnTo>
                <a:lnTo>
                  <a:pt x="448" y="290"/>
                </a:lnTo>
                <a:lnTo>
                  <a:pt x="432" y="304"/>
                </a:lnTo>
                <a:lnTo>
                  <a:pt x="416" y="316"/>
                </a:lnTo>
                <a:lnTo>
                  <a:pt x="398" y="328"/>
                </a:lnTo>
                <a:lnTo>
                  <a:pt x="378" y="338"/>
                </a:lnTo>
                <a:lnTo>
                  <a:pt x="360" y="346"/>
                </a:lnTo>
                <a:lnTo>
                  <a:pt x="338" y="352"/>
                </a:lnTo>
                <a:lnTo>
                  <a:pt x="318" y="358"/>
                </a:lnTo>
                <a:lnTo>
                  <a:pt x="296" y="360"/>
                </a:lnTo>
                <a:lnTo>
                  <a:pt x="296" y="360"/>
                </a:lnTo>
                <a:lnTo>
                  <a:pt x="270" y="362"/>
                </a:lnTo>
                <a:lnTo>
                  <a:pt x="270" y="362"/>
                </a:lnTo>
                <a:lnTo>
                  <a:pt x="246" y="360"/>
                </a:lnTo>
                <a:lnTo>
                  <a:pt x="224" y="358"/>
                </a:lnTo>
                <a:lnTo>
                  <a:pt x="202" y="352"/>
                </a:lnTo>
                <a:lnTo>
                  <a:pt x="180" y="346"/>
                </a:lnTo>
                <a:lnTo>
                  <a:pt x="160" y="338"/>
                </a:lnTo>
                <a:lnTo>
                  <a:pt x="140" y="328"/>
                </a:lnTo>
                <a:lnTo>
                  <a:pt x="122" y="316"/>
                </a:lnTo>
                <a:lnTo>
                  <a:pt x="104" y="302"/>
                </a:lnTo>
                <a:lnTo>
                  <a:pt x="88" y="288"/>
                </a:lnTo>
                <a:lnTo>
                  <a:pt x="72" y="272"/>
                </a:lnTo>
                <a:lnTo>
                  <a:pt x="58" y="254"/>
                </a:lnTo>
                <a:lnTo>
                  <a:pt x="46" y="236"/>
                </a:lnTo>
                <a:lnTo>
                  <a:pt x="36" y="218"/>
                </a:lnTo>
                <a:lnTo>
                  <a:pt x="28" y="196"/>
                </a:lnTo>
                <a:lnTo>
                  <a:pt x="20" y="176"/>
                </a:lnTo>
                <a:lnTo>
                  <a:pt x="14" y="154"/>
                </a:lnTo>
                <a:lnTo>
                  <a:pt x="0" y="136"/>
                </a:lnTo>
                <a:close/>
              </a:path>
            </a:pathLst>
          </a:custGeom>
          <a:gradFill>
            <a:gsLst>
              <a:gs pos="100000">
                <a:srgbClr val="3BACF1"/>
              </a:gs>
              <a:gs pos="18000">
                <a:srgbClr val="0D79BA"/>
              </a:gs>
            </a:gsLst>
            <a:lin ang="2700000" scaled="0"/>
          </a:gradFill>
          <a:ln w="25400">
            <a:solidFill>
              <a:srgbClr val="0070C0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ko-KR" altLang="en-US" sz="1400" dirty="0"/>
          </a:p>
        </p:txBody>
      </p:sp>
      <p:sp>
        <p:nvSpPr>
          <p:cNvPr id="33" name="타원 32"/>
          <p:cNvSpPr/>
          <p:nvPr/>
        </p:nvSpPr>
        <p:spPr>
          <a:xfrm>
            <a:off x="2155962" y="1489005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622" y="1841970"/>
            <a:ext cx="409916" cy="537825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35" name="타원 34"/>
          <p:cNvSpPr/>
          <p:nvPr/>
        </p:nvSpPr>
        <p:spPr>
          <a:xfrm>
            <a:off x="3075969" y="1735448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5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36" name="직사각형 35"/>
          <p:cNvSpPr/>
          <p:nvPr/>
        </p:nvSpPr>
        <p:spPr>
          <a:xfrm>
            <a:off x="3340846" y="1625357"/>
            <a:ext cx="1739153" cy="2015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3290538" y="1509155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6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40" name="그림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33" y="8603636"/>
            <a:ext cx="262265" cy="22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그림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33" y="9152727"/>
            <a:ext cx="262265" cy="22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타원 41"/>
          <p:cNvSpPr/>
          <p:nvPr/>
        </p:nvSpPr>
        <p:spPr>
          <a:xfrm>
            <a:off x="4900998" y="737720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43" name="타원 42"/>
          <p:cNvSpPr/>
          <p:nvPr/>
        </p:nvSpPr>
        <p:spPr>
          <a:xfrm>
            <a:off x="4904219" y="3640552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17997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7024" y="347743"/>
            <a:ext cx="28046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14328" latinLnBrk="1"/>
            <a:r>
              <a:rPr lang="ko-KR" altLang="en-US" sz="1400" dirty="0" err="1" smtClean="0">
                <a:solidFill>
                  <a:srgbClr val="002060"/>
                </a:solidFill>
                <a:latin typeface="+mn-ea"/>
              </a:rPr>
              <a:t>잔재물배출</a:t>
            </a:r>
            <a:r>
              <a:rPr lang="ko-KR" altLang="en-US" sz="1400" dirty="0" smtClean="0">
                <a:solidFill>
                  <a:srgbClr val="002060"/>
                </a:solidFill>
                <a:latin typeface="+mn-ea"/>
              </a:rPr>
              <a:t> 및 처리의뢰내역</a:t>
            </a:r>
            <a:endParaRPr lang="en-US" altLang="ko-KR" sz="1400" dirty="0">
              <a:solidFill>
                <a:srgbClr val="002060"/>
              </a:solidFill>
              <a:latin typeface="+mn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89" y="737551"/>
            <a:ext cx="6456270" cy="90193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31" y="3419253"/>
            <a:ext cx="6456270" cy="97723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2031" y="5931577"/>
            <a:ext cx="6339386" cy="36009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      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</a:t>
            </a:r>
            <a:r>
              <a:rPr lang="ko-KR" altLang="en-US" sz="1200" dirty="0" err="1" smtClean="0"/>
              <a:t>잔재물배출</a:t>
            </a:r>
            <a:r>
              <a:rPr lang="ko-KR" altLang="en-US" sz="1200" dirty="0" smtClean="0"/>
              <a:t> 및 처리의뢰내역에는 폐기물 재활용 후 잔재물별 배출량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처리량 정보를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</a:t>
            </a:r>
            <a:r>
              <a:rPr lang="ko-KR" altLang="en-US" sz="1200" dirty="0" smtClean="0"/>
              <a:t>입력합니다</a:t>
            </a:r>
            <a:r>
              <a:rPr lang="en-US" altLang="ko-KR" sz="1200" dirty="0"/>
              <a:t>.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   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1.</a:t>
            </a:r>
            <a:r>
              <a:rPr lang="ko-KR" altLang="en-US" sz="1200" dirty="0" smtClean="0"/>
              <a:t>     </a:t>
            </a:r>
            <a:r>
              <a:rPr lang="ko-KR" altLang="en-US" sz="1200" dirty="0" err="1" smtClean="0"/>
              <a:t>행추가</a:t>
            </a:r>
            <a:r>
              <a:rPr lang="ko-KR" altLang="en-US" sz="1200" dirty="0" smtClean="0"/>
              <a:t> 버튼을 클릭합니다</a:t>
            </a:r>
            <a:r>
              <a:rPr lang="en-US" altLang="ko-KR" sz="12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2.</a:t>
            </a:r>
            <a:r>
              <a:rPr lang="ko-KR" altLang="en-US" sz="1200" dirty="0" smtClean="0"/>
              <a:t> 폐기물명의          를 클릭하여 폐기물분류번호 또는 폐기물종류를 입력하고    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      </a:t>
            </a:r>
            <a:r>
              <a:rPr lang="ko-KR" altLang="en-US" sz="1200" dirty="0" smtClean="0"/>
              <a:t>조회버튼을 클릭한 후 해당 폐기물을      </a:t>
            </a:r>
            <a:r>
              <a:rPr lang="ko-KR" altLang="en-US" sz="1200" dirty="0" err="1" smtClean="0"/>
              <a:t>더블클릭하여</a:t>
            </a:r>
            <a:r>
              <a:rPr lang="ko-KR" altLang="en-US" sz="1200" dirty="0" smtClean="0"/>
              <a:t> 선택합니다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  3.     </a:t>
            </a:r>
            <a:r>
              <a:rPr lang="ko-KR" altLang="en-US" sz="1200" dirty="0" smtClean="0"/>
              <a:t>폐기물의 성질 및 상태를 선택합니다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/>
          </a:p>
          <a:p>
            <a:r>
              <a:rPr lang="en-US" altLang="ko-KR" sz="1200" dirty="0" smtClean="0"/>
              <a:t>  4.     </a:t>
            </a:r>
            <a:r>
              <a:rPr lang="ko-KR" altLang="en-US" sz="1200" dirty="0" err="1" smtClean="0"/>
              <a:t>총배출량과</a:t>
            </a:r>
            <a:r>
              <a:rPr lang="ko-KR" altLang="en-US" sz="1200" dirty="0" smtClean="0"/>
              <a:t> 처리량을 </a:t>
            </a:r>
            <a:r>
              <a:rPr lang="en-US" altLang="ko-KR" sz="1200" dirty="0" smtClean="0"/>
              <a:t>‘kg’</a:t>
            </a:r>
            <a:r>
              <a:rPr lang="ko-KR" altLang="en-US" sz="1200" dirty="0" smtClean="0"/>
              <a:t>으로</a:t>
            </a:r>
            <a:r>
              <a:rPr lang="en-US" altLang="ko-KR" sz="1200" dirty="0"/>
              <a:t> </a:t>
            </a:r>
            <a:r>
              <a:rPr lang="ko-KR" altLang="en-US" sz="1200" dirty="0" smtClean="0"/>
              <a:t>입력합니다</a:t>
            </a:r>
            <a:r>
              <a:rPr lang="en-US" altLang="ko-KR" sz="1200" dirty="0" smtClean="0"/>
              <a:t>. 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       </a:t>
            </a:r>
            <a:r>
              <a:rPr lang="ko-KR" altLang="en-US" sz="1200" dirty="0" err="1" smtClean="0"/>
              <a:t>총배출량</a:t>
            </a:r>
            <a:r>
              <a:rPr lang="en-US" altLang="ko-KR" sz="1200" dirty="0" smtClean="0"/>
              <a:t>-</a:t>
            </a:r>
            <a:r>
              <a:rPr lang="ko-KR" altLang="en-US" sz="1200" dirty="0" err="1"/>
              <a:t>총</a:t>
            </a:r>
            <a:r>
              <a:rPr lang="ko-KR" altLang="en-US" sz="1200" dirty="0" err="1" smtClean="0"/>
              <a:t>처리량</a:t>
            </a:r>
            <a:r>
              <a:rPr lang="en-US" altLang="ko-KR" sz="1200" dirty="0"/>
              <a:t>+</a:t>
            </a:r>
            <a:r>
              <a:rPr lang="ko-KR" altLang="en-US" sz="1200" dirty="0" err="1"/>
              <a:t>이월보관량</a:t>
            </a:r>
            <a:r>
              <a:rPr lang="en-US" altLang="ko-KR" sz="1200" dirty="0"/>
              <a:t>=</a:t>
            </a:r>
            <a:r>
              <a:rPr lang="ko-KR" altLang="en-US" sz="1200" dirty="0" err="1" smtClean="0"/>
              <a:t>최종보관량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5. </a:t>
            </a:r>
            <a:r>
              <a:rPr lang="ko-KR" altLang="en-US" sz="1200" dirty="0" smtClean="0"/>
              <a:t>처리의뢰 탭에서는 배출</a:t>
            </a:r>
            <a:r>
              <a:rPr lang="en-US" altLang="ko-KR" sz="1200" dirty="0" smtClean="0"/>
              <a:t>/</a:t>
            </a:r>
            <a:r>
              <a:rPr lang="ko-KR" altLang="en-US" sz="1200" dirty="0" err="1" smtClean="0"/>
              <a:t>보관탭에</a:t>
            </a:r>
            <a:r>
              <a:rPr lang="ko-KR" altLang="en-US" sz="1200" dirty="0" smtClean="0"/>
              <a:t> 입력한 잔재폐기물의 처리내역을 입력합니다</a:t>
            </a:r>
            <a:r>
              <a:rPr lang="en-US" altLang="ko-KR" sz="12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+mn-ea"/>
              </a:rPr>
              <a:t>  </a:t>
            </a:r>
            <a:r>
              <a:rPr lang="en-US" altLang="ko-KR" sz="1200" dirty="0" smtClean="0">
                <a:latin typeface="+mn-ea"/>
              </a:rPr>
              <a:t>6. </a:t>
            </a:r>
            <a:r>
              <a:rPr lang="ko-KR" altLang="en-US" sz="1200" dirty="0" smtClean="0">
                <a:latin typeface="+mn-ea"/>
              </a:rPr>
              <a:t>실적보고서를 </a:t>
            </a:r>
            <a:r>
              <a:rPr lang="ko-KR" altLang="en-US" sz="1200" dirty="0">
                <a:latin typeface="+mn-ea"/>
              </a:rPr>
              <a:t>모두 작성하셨다면      임시저장 또는 실적제출 버튼을 클릭하여       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en-US" altLang="ko-KR" sz="1200" dirty="0" smtClean="0">
                <a:latin typeface="+mn-ea"/>
              </a:rPr>
              <a:t>  </a:t>
            </a:r>
            <a:r>
              <a:rPr lang="ko-KR" altLang="en-US" sz="1200" dirty="0" smtClean="0">
                <a:latin typeface="+mn-ea"/>
              </a:rPr>
              <a:t>저장하거나 </a:t>
            </a:r>
            <a:r>
              <a:rPr lang="ko-KR" altLang="en-US" sz="1200" dirty="0">
                <a:latin typeface="+mn-ea"/>
              </a:rPr>
              <a:t>제출을 완료합니다</a:t>
            </a:r>
            <a:r>
              <a:rPr lang="en-US" altLang="ko-KR" sz="1200" dirty="0">
                <a:latin typeface="+mn-ea"/>
              </a:rPr>
              <a:t>. </a:t>
            </a:r>
          </a:p>
        </p:txBody>
      </p:sp>
      <p:sp>
        <p:nvSpPr>
          <p:cNvPr id="10" name="타원 9"/>
          <p:cNvSpPr/>
          <p:nvPr/>
        </p:nvSpPr>
        <p:spPr>
          <a:xfrm>
            <a:off x="599158" y="6849937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782" y="7130279"/>
            <a:ext cx="214688" cy="201677"/>
          </a:xfrm>
          <a:prstGeom prst="rect">
            <a:avLst/>
          </a:prstGeom>
        </p:spPr>
      </p:pic>
      <p:sp>
        <p:nvSpPr>
          <p:cNvPr id="13" name="타원 12"/>
          <p:cNvSpPr/>
          <p:nvPr/>
        </p:nvSpPr>
        <p:spPr>
          <a:xfrm>
            <a:off x="1461086" y="7111771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4" name="타원 13"/>
          <p:cNvSpPr/>
          <p:nvPr/>
        </p:nvSpPr>
        <p:spPr>
          <a:xfrm>
            <a:off x="605135" y="7793944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5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5" name="타원 14"/>
          <p:cNvSpPr/>
          <p:nvPr/>
        </p:nvSpPr>
        <p:spPr>
          <a:xfrm>
            <a:off x="3411724" y="7385638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6" name="타원 15"/>
          <p:cNvSpPr/>
          <p:nvPr/>
        </p:nvSpPr>
        <p:spPr>
          <a:xfrm>
            <a:off x="605135" y="7385638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17" name="타원 16"/>
          <p:cNvSpPr/>
          <p:nvPr/>
        </p:nvSpPr>
        <p:spPr>
          <a:xfrm>
            <a:off x="605135" y="8153950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6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18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17" y="8388478"/>
            <a:ext cx="262265" cy="22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4954493" y="735191"/>
            <a:ext cx="555811" cy="2155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5032185" y="3413641"/>
            <a:ext cx="555811" cy="2238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4871402" y="641186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23" name="타원 22"/>
          <p:cNvSpPr/>
          <p:nvPr/>
        </p:nvSpPr>
        <p:spPr>
          <a:xfrm>
            <a:off x="4949093" y="3294970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1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24" name="그림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97" y="6093463"/>
            <a:ext cx="263239" cy="263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95" y="1711691"/>
            <a:ext cx="2533194" cy="1587708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sp>
        <p:nvSpPr>
          <p:cNvPr id="26" name="직사각형 25"/>
          <p:cNvSpPr/>
          <p:nvPr/>
        </p:nvSpPr>
        <p:spPr>
          <a:xfrm>
            <a:off x="202521" y="2232372"/>
            <a:ext cx="2425433" cy="17211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11396" y="2928652"/>
            <a:ext cx="2431191" cy="1347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1845152" y="2004552"/>
            <a:ext cx="410533" cy="179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/>
          <p:cNvSpPr/>
          <p:nvPr/>
        </p:nvSpPr>
        <p:spPr>
          <a:xfrm>
            <a:off x="1744075" y="1891294"/>
            <a:ext cx="212839" cy="197025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3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30" name="타원 29"/>
          <p:cNvSpPr/>
          <p:nvPr/>
        </p:nvSpPr>
        <p:spPr>
          <a:xfrm>
            <a:off x="54910" y="2792487"/>
            <a:ext cx="212839" cy="197025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4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31" name="직사각형 30"/>
          <p:cNvSpPr/>
          <p:nvPr/>
        </p:nvSpPr>
        <p:spPr>
          <a:xfrm>
            <a:off x="2255685" y="1404470"/>
            <a:ext cx="146856" cy="1792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Freeform 29"/>
          <p:cNvSpPr>
            <a:spLocks/>
          </p:cNvSpPr>
          <p:nvPr/>
        </p:nvSpPr>
        <p:spPr bwMode="auto">
          <a:xfrm rot="3014977" flipV="1">
            <a:off x="2303505" y="1453781"/>
            <a:ext cx="379796" cy="347577"/>
          </a:xfrm>
          <a:custGeom>
            <a:avLst/>
            <a:gdLst/>
            <a:ahLst/>
            <a:cxnLst>
              <a:cxn ang="0">
                <a:pos x="0" y="136"/>
              </a:cxn>
              <a:cxn ang="0">
                <a:pos x="12" y="192"/>
              </a:cxn>
              <a:cxn ang="0">
                <a:pos x="34" y="246"/>
              </a:cxn>
              <a:cxn ang="0">
                <a:pos x="64" y="292"/>
              </a:cxn>
              <a:cxn ang="0">
                <a:pos x="102" y="334"/>
              </a:cxn>
              <a:cxn ang="0">
                <a:pos x="146" y="368"/>
              </a:cxn>
              <a:cxn ang="0">
                <a:pos x="196" y="392"/>
              </a:cxn>
              <a:cxn ang="0">
                <a:pos x="252" y="408"/>
              </a:cxn>
              <a:cxn ang="0">
                <a:pos x="310" y="414"/>
              </a:cxn>
              <a:cxn ang="0">
                <a:pos x="340" y="412"/>
              </a:cxn>
              <a:cxn ang="0">
                <a:pos x="396" y="402"/>
              </a:cxn>
              <a:cxn ang="0">
                <a:pos x="448" y="382"/>
              </a:cxn>
              <a:cxn ang="0">
                <a:pos x="496" y="354"/>
              </a:cxn>
              <a:cxn ang="0">
                <a:pos x="538" y="316"/>
              </a:cxn>
              <a:cxn ang="0">
                <a:pos x="572" y="274"/>
              </a:cxn>
              <a:cxn ang="0">
                <a:pos x="598" y="224"/>
              </a:cxn>
              <a:cxn ang="0">
                <a:pos x="616" y="172"/>
              </a:cxn>
              <a:cxn ang="0">
                <a:pos x="678" y="142"/>
              </a:cxn>
              <a:cxn ang="0">
                <a:pos x="460" y="144"/>
              </a:cxn>
              <a:cxn ang="0">
                <a:pos x="526" y="144"/>
              </a:cxn>
              <a:cxn ang="0">
                <a:pos x="516" y="186"/>
              </a:cxn>
              <a:cxn ang="0">
                <a:pos x="498" y="224"/>
              </a:cxn>
              <a:cxn ang="0">
                <a:pos x="476" y="260"/>
              </a:cxn>
              <a:cxn ang="0">
                <a:pos x="448" y="290"/>
              </a:cxn>
              <a:cxn ang="0">
                <a:pos x="416" y="316"/>
              </a:cxn>
              <a:cxn ang="0">
                <a:pos x="378" y="338"/>
              </a:cxn>
              <a:cxn ang="0">
                <a:pos x="338" y="352"/>
              </a:cxn>
              <a:cxn ang="0">
                <a:pos x="296" y="360"/>
              </a:cxn>
              <a:cxn ang="0">
                <a:pos x="270" y="362"/>
              </a:cxn>
              <a:cxn ang="0">
                <a:pos x="246" y="360"/>
              </a:cxn>
              <a:cxn ang="0">
                <a:pos x="202" y="352"/>
              </a:cxn>
              <a:cxn ang="0">
                <a:pos x="160" y="338"/>
              </a:cxn>
              <a:cxn ang="0">
                <a:pos x="122" y="316"/>
              </a:cxn>
              <a:cxn ang="0">
                <a:pos x="88" y="288"/>
              </a:cxn>
              <a:cxn ang="0">
                <a:pos x="58" y="254"/>
              </a:cxn>
              <a:cxn ang="0">
                <a:pos x="36" y="218"/>
              </a:cxn>
              <a:cxn ang="0">
                <a:pos x="20" y="176"/>
              </a:cxn>
              <a:cxn ang="0">
                <a:pos x="0" y="136"/>
              </a:cxn>
            </a:cxnLst>
            <a:rect l="0" t="0" r="r" b="b"/>
            <a:pathLst>
              <a:path w="678" h="414">
                <a:moveTo>
                  <a:pt x="0" y="136"/>
                </a:moveTo>
                <a:lnTo>
                  <a:pt x="0" y="136"/>
                </a:lnTo>
                <a:lnTo>
                  <a:pt x="4" y="164"/>
                </a:lnTo>
                <a:lnTo>
                  <a:pt x="12" y="192"/>
                </a:lnTo>
                <a:lnTo>
                  <a:pt x="22" y="220"/>
                </a:lnTo>
                <a:lnTo>
                  <a:pt x="34" y="246"/>
                </a:lnTo>
                <a:lnTo>
                  <a:pt x="48" y="270"/>
                </a:lnTo>
                <a:lnTo>
                  <a:pt x="64" y="292"/>
                </a:lnTo>
                <a:lnTo>
                  <a:pt x="82" y="314"/>
                </a:lnTo>
                <a:lnTo>
                  <a:pt x="102" y="334"/>
                </a:lnTo>
                <a:lnTo>
                  <a:pt x="124" y="352"/>
                </a:lnTo>
                <a:lnTo>
                  <a:pt x="146" y="368"/>
                </a:lnTo>
                <a:lnTo>
                  <a:pt x="170" y="380"/>
                </a:lnTo>
                <a:lnTo>
                  <a:pt x="196" y="392"/>
                </a:lnTo>
                <a:lnTo>
                  <a:pt x="224" y="402"/>
                </a:lnTo>
                <a:lnTo>
                  <a:pt x="252" y="408"/>
                </a:lnTo>
                <a:lnTo>
                  <a:pt x="280" y="412"/>
                </a:lnTo>
                <a:lnTo>
                  <a:pt x="310" y="414"/>
                </a:lnTo>
                <a:lnTo>
                  <a:pt x="310" y="414"/>
                </a:lnTo>
                <a:lnTo>
                  <a:pt x="340" y="412"/>
                </a:lnTo>
                <a:lnTo>
                  <a:pt x="368" y="408"/>
                </a:lnTo>
                <a:lnTo>
                  <a:pt x="396" y="402"/>
                </a:lnTo>
                <a:lnTo>
                  <a:pt x="424" y="392"/>
                </a:lnTo>
                <a:lnTo>
                  <a:pt x="448" y="382"/>
                </a:lnTo>
                <a:lnTo>
                  <a:pt x="472" y="368"/>
                </a:lnTo>
                <a:lnTo>
                  <a:pt x="496" y="354"/>
                </a:lnTo>
                <a:lnTo>
                  <a:pt x="518" y="336"/>
                </a:lnTo>
                <a:lnTo>
                  <a:pt x="538" y="316"/>
                </a:lnTo>
                <a:lnTo>
                  <a:pt x="556" y="296"/>
                </a:lnTo>
                <a:lnTo>
                  <a:pt x="572" y="274"/>
                </a:lnTo>
                <a:lnTo>
                  <a:pt x="586" y="250"/>
                </a:lnTo>
                <a:lnTo>
                  <a:pt x="598" y="224"/>
                </a:lnTo>
                <a:lnTo>
                  <a:pt x="608" y="198"/>
                </a:lnTo>
                <a:lnTo>
                  <a:pt x="616" y="172"/>
                </a:lnTo>
                <a:lnTo>
                  <a:pt x="620" y="142"/>
                </a:lnTo>
                <a:lnTo>
                  <a:pt x="678" y="142"/>
                </a:lnTo>
                <a:lnTo>
                  <a:pt x="568" y="0"/>
                </a:lnTo>
                <a:lnTo>
                  <a:pt x="460" y="144"/>
                </a:lnTo>
                <a:lnTo>
                  <a:pt x="526" y="144"/>
                </a:lnTo>
                <a:lnTo>
                  <a:pt x="526" y="144"/>
                </a:lnTo>
                <a:lnTo>
                  <a:pt x="522" y="164"/>
                </a:lnTo>
                <a:lnTo>
                  <a:pt x="516" y="186"/>
                </a:lnTo>
                <a:lnTo>
                  <a:pt x="508" y="204"/>
                </a:lnTo>
                <a:lnTo>
                  <a:pt x="498" y="224"/>
                </a:lnTo>
                <a:lnTo>
                  <a:pt x="488" y="242"/>
                </a:lnTo>
                <a:lnTo>
                  <a:pt x="476" y="260"/>
                </a:lnTo>
                <a:lnTo>
                  <a:pt x="462" y="276"/>
                </a:lnTo>
                <a:lnTo>
                  <a:pt x="448" y="290"/>
                </a:lnTo>
                <a:lnTo>
                  <a:pt x="432" y="304"/>
                </a:lnTo>
                <a:lnTo>
                  <a:pt x="416" y="316"/>
                </a:lnTo>
                <a:lnTo>
                  <a:pt x="398" y="328"/>
                </a:lnTo>
                <a:lnTo>
                  <a:pt x="378" y="338"/>
                </a:lnTo>
                <a:lnTo>
                  <a:pt x="360" y="346"/>
                </a:lnTo>
                <a:lnTo>
                  <a:pt x="338" y="352"/>
                </a:lnTo>
                <a:lnTo>
                  <a:pt x="318" y="358"/>
                </a:lnTo>
                <a:lnTo>
                  <a:pt x="296" y="360"/>
                </a:lnTo>
                <a:lnTo>
                  <a:pt x="296" y="360"/>
                </a:lnTo>
                <a:lnTo>
                  <a:pt x="270" y="362"/>
                </a:lnTo>
                <a:lnTo>
                  <a:pt x="270" y="362"/>
                </a:lnTo>
                <a:lnTo>
                  <a:pt x="246" y="360"/>
                </a:lnTo>
                <a:lnTo>
                  <a:pt x="224" y="358"/>
                </a:lnTo>
                <a:lnTo>
                  <a:pt x="202" y="352"/>
                </a:lnTo>
                <a:lnTo>
                  <a:pt x="180" y="346"/>
                </a:lnTo>
                <a:lnTo>
                  <a:pt x="160" y="338"/>
                </a:lnTo>
                <a:lnTo>
                  <a:pt x="140" y="328"/>
                </a:lnTo>
                <a:lnTo>
                  <a:pt x="122" y="316"/>
                </a:lnTo>
                <a:lnTo>
                  <a:pt x="104" y="302"/>
                </a:lnTo>
                <a:lnTo>
                  <a:pt x="88" y="288"/>
                </a:lnTo>
                <a:lnTo>
                  <a:pt x="72" y="272"/>
                </a:lnTo>
                <a:lnTo>
                  <a:pt x="58" y="254"/>
                </a:lnTo>
                <a:lnTo>
                  <a:pt x="46" y="236"/>
                </a:lnTo>
                <a:lnTo>
                  <a:pt x="36" y="218"/>
                </a:lnTo>
                <a:lnTo>
                  <a:pt x="28" y="196"/>
                </a:lnTo>
                <a:lnTo>
                  <a:pt x="20" y="176"/>
                </a:lnTo>
                <a:lnTo>
                  <a:pt x="14" y="154"/>
                </a:lnTo>
                <a:lnTo>
                  <a:pt x="0" y="136"/>
                </a:lnTo>
                <a:close/>
              </a:path>
            </a:pathLst>
          </a:custGeom>
          <a:gradFill>
            <a:gsLst>
              <a:gs pos="100000">
                <a:srgbClr val="3BACF1"/>
              </a:gs>
              <a:gs pos="18000">
                <a:srgbClr val="0D79BA"/>
              </a:gs>
            </a:gsLst>
            <a:lin ang="2700000" scaled="0"/>
          </a:gradFill>
          <a:ln w="25400">
            <a:solidFill>
              <a:srgbClr val="0070C0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ko-KR" altLang="en-US" sz="1400" dirty="0"/>
          </a:p>
        </p:txBody>
      </p:sp>
      <p:sp>
        <p:nvSpPr>
          <p:cNvPr id="33" name="타원 32"/>
          <p:cNvSpPr/>
          <p:nvPr/>
        </p:nvSpPr>
        <p:spPr>
          <a:xfrm>
            <a:off x="2209876" y="1213266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2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20" y="1594242"/>
            <a:ext cx="409916" cy="537825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35" name="타원 34"/>
          <p:cNvSpPr/>
          <p:nvPr/>
        </p:nvSpPr>
        <p:spPr>
          <a:xfrm>
            <a:off x="3024386" y="1441712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5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sp>
        <p:nvSpPr>
          <p:cNvPr id="36" name="직사각형 35"/>
          <p:cNvSpPr/>
          <p:nvPr/>
        </p:nvSpPr>
        <p:spPr>
          <a:xfrm>
            <a:off x="3391722" y="1415036"/>
            <a:ext cx="1694250" cy="1687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3300324" y="1296365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/>
              <a:t>6</a:t>
            </a:r>
            <a:endParaRPr lang="en-US" altLang="ko-KR" sz="1400" b="1" dirty="0" smtClean="0"/>
          </a:p>
          <a:p>
            <a:pPr algn="ctr"/>
            <a:endParaRPr lang="ko-KR" altLang="en-US" dirty="0"/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49" y="4652854"/>
            <a:ext cx="6372110" cy="1106678"/>
          </a:xfrm>
          <a:prstGeom prst="rect">
            <a:avLst/>
          </a:prstGeom>
        </p:spPr>
      </p:pic>
      <p:sp>
        <p:nvSpPr>
          <p:cNvPr id="39" name="타원 38"/>
          <p:cNvSpPr/>
          <p:nvPr/>
        </p:nvSpPr>
        <p:spPr>
          <a:xfrm>
            <a:off x="2957341" y="8957786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 smtClean="0"/>
              <a:t>7</a:t>
            </a:r>
          </a:p>
          <a:p>
            <a:pPr algn="ctr"/>
            <a:endParaRPr lang="ko-KR" altLang="en-US" dirty="0"/>
          </a:p>
        </p:txBody>
      </p:sp>
      <p:sp>
        <p:nvSpPr>
          <p:cNvPr id="40" name="직사각형 39"/>
          <p:cNvSpPr/>
          <p:nvPr/>
        </p:nvSpPr>
        <p:spPr>
          <a:xfrm>
            <a:off x="4392705" y="5010536"/>
            <a:ext cx="562364" cy="1703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011183" y="5010536"/>
            <a:ext cx="562364" cy="1703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4336591" y="4860023"/>
            <a:ext cx="214569" cy="20177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sz="1400" b="1" dirty="0" smtClean="0"/>
              <a:t>7</a:t>
            </a:r>
          </a:p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2559207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패싯">
  <a:themeElements>
    <a:clrScheme name="패싯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패싯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패싯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8396</TotalTime>
  <Words>991</Words>
  <Application>Microsoft Office PowerPoint</Application>
  <PresentationFormat>A4 용지(210x297mm)</PresentationFormat>
  <Paragraphs>273</Paragraphs>
  <Slides>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8</vt:i4>
      </vt:variant>
    </vt:vector>
  </HeadingPairs>
  <TitlesOfParts>
    <vt:vector size="18" baseType="lpstr">
      <vt:lpstr>HY그래픽M</vt:lpstr>
      <vt:lpstr>HY신명조</vt:lpstr>
      <vt:lpstr>HY울릉도B</vt:lpstr>
      <vt:lpstr>맑은 고딕</vt:lpstr>
      <vt:lpstr>뫼비우스 Regular</vt:lpstr>
      <vt:lpstr>Arial</vt:lpstr>
      <vt:lpstr>Trebuchet MS</vt:lpstr>
      <vt:lpstr>Wingdings 3</vt:lpstr>
      <vt:lpstr>1_Office 테마</vt:lpstr>
      <vt:lpstr>패싯</vt:lpstr>
      <vt:lpstr>Allbaro system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Allbaro system</dc:title>
  <dc:creator>기은주</dc:creator>
  <cp:lastModifiedBy>user</cp:lastModifiedBy>
  <cp:revision>315</cp:revision>
  <cp:lastPrinted>2017-10-24T08:20:58Z</cp:lastPrinted>
  <dcterms:created xsi:type="dcterms:W3CDTF">2013-03-28T04:30:49Z</dcterms:created>
  <dcterms:modified xsi:type="dcterms:W3CDTF">2018-05-10T00:46:16Z</dcterms:modified>
</cp:coreProperties>
</file>